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7" r:id="rId3"/>
    <p:sldId id="322" r:id="rId4"/>
    <p:sldId id="317" r:id="rId5"/>
    <p:sldId id="323" r:id="rId6"/>
    <p:sldId id="313" r:id="rId7"/>
    <p:sldId id="300" r:id="rId8"/>
    <p:sldId id="335" r:id="rId9"/>
    <p:sldId id="333" r:id="rId10"/>
    <p:sldId id="325" r:id="rId11"/>
    <p:sldId id="337" r:id="rId12"/>
    <p:sldId id="338" r:id="rId13"/>
    <p:sldId id="336" r:id="rId14"/>
    <p:sldId id="327" r:id="rId15"/>
    <p:sldId id="326" r:id="rId16"/>
    <p:sldId id="331" r:id="rId17"/>
    <p:sldId id="298" r:id="rId18"/>
    <p:sldId id="328" r:id="rId19"/>
    <p:sldId id="302" r:id="rId20"/>
    <p:sldId id="339" r:id="rId21"/>
    <p:sldId id="304" r:id="rId22"/>
    <p:sldId id="314" r:id="rId23"/>
    <p:sldId id="332" r:id="rId24"/>
    <p:sldId id="329" r:id="rId25"/>
    <p:sldId id="334" r:id="rId26"/>
    <p:sldId id="340" r:id="rId27"/>
    <p:sldId id="316" r:id="rId28"/>
    <p:sldId id="330" r:id="rId29"/>
    <p:sldId id="308" r:id="rId30"/>
    <p:sldId id="341" r:id="rId31"/>
  </p:sldIdLst>
  <p:sldSz cx="9144000" cy="6858000" type="screen4x3"/>
  <p:notesSz cx="7188200" cy="94488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E1FFE1"/>
    <a:srgbClr val="CCFFFF"/>
    <a:srgbClr val="CCFFCC"/>
    <a:srgbClr val="33CC33"/>
    <a:srgbClr val="FF0000"/>
    <a:srgbClr val="808080"/>
    <a:srgbClr val="0066FF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8882" autoAdjust="0"/>
    <p:restoredTop sz="92965" autoAdjust="0"/>
  </p:normalViewPr>
  <p:slideViewPr>
    <p:cSldViewPr>
      <p:cViewPr>
        <p:scale>
          <a:sx n="100" d="100"/>
          <a:sy n="100" d="100"/>
        </p:scale>
        <p:origin x="-1932" y="-2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t" anchorCtr="0" compatLnSpc="1">
            <a:prstTxWarp prst="textNoShape">
              <a:avLst/>
            </a:prstTxWarp>
          </a:bodyPr>
          <a:lstStyle>
            <a:lvl1pPr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81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71938" y="0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t" anchorCtr="0" compatLnSpc="1">
            <a:prstTxWarp prst="textNoShape">
              <a:avLst/>
            </a:prstTxWarp>
          </a:bodyPr>
          <a:lstStyle>
            <a:lvl1pPr algn="r"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81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74138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b" anchorCtr="0" compatLnSpc="1">
            <a:prstTxWarp prst="textNoShape">
              <a:avLst/>
            </a:prstTxWarp>
          </a:bodyPr>
          <a:lstStyle>
            <a:lvl1pPr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81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71938" y="8974138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b" anchorCtr="0" compatLnSpc="1">
            <a:prstTxWarp prst="textNoShape">
              <a:avLst/>
            </a:prstTxWarp>
          </a:bodyPr>
          <a:lstStyle>
            <a:lvl1pPr algn="r" defTabSz="941372">
              <a:defRPr sz="1300"/>
            </a:lvl1pPr>
          </a:lstStyle>
          <a:p>
            <a:pPr>
              <a:defRPr/>
            </a:pPr>
            <a:fld id="{33B12ED9-812E-4B8E-9CAE-15898FD68A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5349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20.png>
</file>

<file path=ppt/media/image23.jpeg>
</file>

<file path=ppt/media/image24.png>
</file>

<file path=ppt/media/image3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t" anchorCtr="0" compatLnSpc="1">
            <a:prstTxWarp prst="textNoShape">
              <a:avLst/>
            </a:prstTxWarp>
          </a:bodyPr>
          <a:lstStyle>
            <a:lvl1pPr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71938" y="0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t" anchorCtr="0" compatLnSpc="1">
            <a:prstTxWarp prst="textNoShape">
              <a:avLst/>
            </a:prstTxWarp>
          </a:bodyPr>
          <a:lstStyle>
            <a:lvl1pPr algn="r"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5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31900" y="708025"/>
            <a:ext cx="4724400" cy="35433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9138" y="4487863"/>
            <a:ext cx="5749925" cy="425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74138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b" anchorCtr="0" compatLnSpc="1">
            <a:prstTxWarp prst="textNoShape">
              <a:avLst/>
            </a:prstTxWarp>
          </a:bodyPr>
          <a:lstStyle>
            <a:lvl1pPr defTabSz="941372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71938" y="8974138"/>
            <a:ext cx="3114675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158" tIns="47078" rIns="94158" bIns="47078" numCol="1" anchor="b" anchorCtr="0" compatLnSpc="1">
            <a:prstTxWarp prst="textNoShape">
              <a:avLst/>
            </a:prstTxWarp>
          </a:bodyPr>
          <a:lstStyle>
            <a:lvl1pPr algn="r" defTabSz="941372">
              <a:defRPr sz="1300"/>
            </a:lvl1pPr>
          </a:lstStyle>
          <a:p>
            <a:pPr>
              <a:defRPr/>
            </a:pPr>
            <a:fld id="{82E0123C-ECBB-4353-B3FC-2EAA427934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326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8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398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398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398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398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39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46378243-DFD4-4851-ABB7-5D3F971566BC}" type="slidenum">
              <a:rPr lang="en-US" smtClean="0"/>
              <a:pPr eaLnBrk="1" hangingPunct="1"/>
              <a:t>1</a:t>
            </a:fld>
            <a:endParaRPr lang="en-US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31444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606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023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606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Shaping has been shown or predicted to reduce severity of many plasma instabilities (ELMs, ITG, </a:t>
            </a:r>
            <a:r>
              <a:rPr lang="en-US" dirty="0" err="1" smtClean="0"/>
              <a:t>Sawteeth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0122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Peak defined</a:t>
            </a:r>
            <a:r>
              <a:rPr lang="en-US" baseline="0" dirty="0" smtClean="0"/>
              <a:t> as </a:t>
            </a:r>
            <a:r>
              <a:rPr lang="en-US" baseline="0" dirty="0" err="1" smtClean="0"/>
              <a:t>I</a:t>
            </a:r>
            <a:r>
              <a:rPr lang="en-US" baseline="-25000" dirty="0" err="1" smtClean="0"/>
              <a:t>sh</a:t>
            </a:r>
            <a:r>
              <a:rPr lang="en-US" baseline="-25000" dirty="0" smtClean="0"/>
              <a:t> </a:t>
            </a:r>
            <a:r>
              <a:rPr lang="en-US" baseline="0" dirty="0" smtClean="0"/>
              <a:t>greater than 90% peak </a:t>
            </a:r>
            <a:r>
              <a:rPr lang="en-US" baseline="0" dirty="0" err="1" smtClean="0"/>
              <a:t>I</a:t>
            </a:r>
            <a:r>
              <a:rPr lang="en-US" baseline="-25000" dirty="0" err="1" smtClean="0"/>
              <a:t>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873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6066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6066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977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E0123C-ECBB-4353-B3FC-2EAA4279349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606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384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179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2250" y="323850"/>
            <a:ext cx="2114550" cy="58023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323850"/>
            <a:ext cx="6191250" cy="58023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993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694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88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10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13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61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37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47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18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323850"/>
            <a:ext cx="7772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0420" name="Line 4"/>
          <p:cNvSpPr>
            <a:spLocks noChangeShapeType="1"/>
          </p:cNvSpPr>
          <p:nvPr userDrawn="1"/>
        </p:nvSpPr>
        <p:spPr bwMode="auto">
          <a:xfrm>
            <a:off x="482600" y="1057275"/>
            <a:ext cx="749617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0421" name="Rectangle 5"/>
          <p:cNvSpPr>
            <a:spLocks noChangeArrowheads="1"/>
          </p:cNvSpPr>
          <p:nvPr userDrawn="1"/>
        </p:nvSpPr>
        <p:spPr bwMode="auto">
          <a:xfrm>
            <a:off x="6229350" y="5911850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 sz="2400">
              <a:ea typeface="ヒラギノ角ゴ Pro W3" charset="-128"/>
            </a:endParaRPr>
          </a:p>
        </p:txBody>
      </p:sp>
      <p:sp>
        <p:nvSpPr>
          <p:cNvPr id="60422" name="Rectangle 6"/>
          <p:cNvSpPr>
            <a:spLocks noChangeArrowheads="1"/>
          </p:cNvSpPr>
          <p:nvPr userDrawn="1"/>
        </p:nvSpPr>
        <p:spPr bwMode="auto">
          <a:xfrm>
            <a:off x="8229600" y="6400800"/>
            <a:ext cx="457200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fld id="{1D87919F-5333-48C7-B0AA-2D91A62CECEA}" type="slidenum">
              <a:rPr lang="en-US" sz="1400">
                <a:ea typeface="ヒラギノ角ゴ Pro W3" charset="-128"/>
              </a:rPr>
              <a:pPr>
                <a:defRPr/>
              </a:pPr>
              <a:t>‹#›</a:t>
            </a:fld>
            <a:endParaRPr lang="en-US" sz="1400">
              <a:ea typeface="ヒラギノ角ゴ Pro W3" charset="-128"/>
            </a:endParaRPr>
          </a:p>
        </p:txBody>
      </p:sp>
      <p:sp>
        <p:nvSpPr>
          <p:cNvPr id="60423" name="Rectangle 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8600" y="6381750"/>
            <a:ext cx="3733800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000">
                <a:ea typeface="ヒラギノ角ゴ Pro W3" charset="-128"/>
              </a:defRPr>
            </a:lvl1pPr>
          </a:lstStyle>
          <a:p>
            <a:pPr>
              <a:defRPr/>
            </a:pPr>
            <a:endParaRPr lang="en-US"/>
          </a:p>
        </p:txBody>
      </p:sp>
      <p:pic>
        <p:nvPicPr>
          <p:cNvPr id="12296" name="Picture 8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00" y="533400"/>
            <a:ext cx="838200" cy="5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470025"/>
          </a:xfrm>
        </p:spPr>
        <p:txBody>
          <a:bodyPr/>
          <a:lstStyle/>
          <a:p>
            <a:pPr eaLnBrk="1" hangingPunct="1"/>
            <a:r>
              <a:rPr lang="en-US" sz="3200" b="0" dirty="0" smtClean="0"/>
              <a:t>Investigation of MHD </a:t>
            </a:r>
            <a:r>
              <a:rPr lang="en-US" sz="3200" b="0" dirty="0" smtClean="0"/>
              <a:t>Mode </a:t>
            </a:r>
            <a:r>
              <a:rPr lang="en-US" sz="3200" b="0" dirty="0" smtClean="0"/>
              <a:t>Structure in Shaped HBT-EP Plasmas</a:t>
            </a:r>
            <a:endParaRPr lang="en-US" sz="3200" dirty="0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276600"/>
            <a:ext cx="7772400" cy="457200"/>
          </a:xfrm>
        </p:spPr>
        <p:txBody>
          <a:bodyPr/>
          <a:lstStyle/>
          <a:p>
            <a:r>
              <a:rPr lang="en-US" b="1" dirty="0" smtClean="0"/>
              <a:t>Patrick Byrne</a:t>
            </a:r>
          </a:p>
        </p:txBody>
      </p:sp>
      <p:sp>
        <p:nvSpPr>
          <p:cNvPr id="13316" name="Rectangle 4"/>
          <p:cNvSpPr>
            <a:spLocks noChangeArrowheads="1"/>
          </p:cNvSpPr>
          <p:nvPr/>
        </p:nvSpPr>
        <p:spPr bwMode="auto">
          <a:xfrm>
            <a:off x="1371600" y="5867400"/>
            <a:ext cx="64008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lnSpc>
                <a:spcPct val="80000"/>
              </a:lnSpc>
              <a:spcBef>
                <a:spcPct val="20000"/>
              </a:spcBef>
            </a:pPr>
            <a:r>
              <a:rPr lang="en-US" dirty="0" smtClean="0"/>
              <a:t>April 13</a:t>
            </a:r>
            <a:r>
              <a:rPr lang="en-US" baseline="30000" dirty="0" smtClean="0"/>
              <a:t>th</a:t>
            </a:r>
            <a:r>
              <a:rPr lang="en-US" dirty="0" smtClean="0"/>
              <a:t>, 2015</a:t>
            </a:r>
            <a:endParaRPr lang="en-US" dirty="0"/>
          </a:p>
        </p:txBody>
      </p:sp>
      <p:pic>
        <p:nvPicPr>
          <p:cNvPr id="13318" name="Picture 7" descr="cu_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7923" y="5200423"/>
            <a:ext cx="32099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Byrne\Documents\GitHub\Columbia_work\Thesis Work\Plots\stripey_flucts_joined_grey_89200_mo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752600"/>
            <a:ext cx="8763000" cy="462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" y="5033962"/>
            <a:ext cx="4152900" cy="1857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Analysis Procedures</a:t>
            </a:r>
            <a:br>
              <a:rPr lang="en-US" dirty="0" smtClean="0"/>
            </a:br>
            <a:r>
              <a:rPr lang="en-US" dirty="0" err="1" smtClean="0"/>
              <a:t>Biorthogonal</a:t>
            </a:r>
            <a:r>
              <a:rPr lang="en-US" dirty="0" smtClean="0"/>
              <a:t> Decomposition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19200"/>
            <a:ext cx="7772400" cy="5562600"/>
          </a:xfrm>
        </p:spPr>
        <p:txBody>
          <a:bodyPr/>
          <a:lstStyle/>
          <a:p>
            <a:r>
              <a:rPr lang="en-US" dirty="0" smtClean="0"/>
              <a:t>BD resolves coherent modes from fluctuations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equires no a priori assumption of mode basis</a:t>
            </a:r>
          </a:p>
          <a:p>
            <a:pPr lvl="1"/>
            <a:r>
              <a:rPr lang="en-US" dirty="0" smtClean="0"/>
              <a:t>Allows discrimination of modes with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power ~1% of total fluctuations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81000" y="5962650"/>
            <a:ext cx="38290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38150" y="5114925"/>
            <a:ext cx="419100" cy="228600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00100" y="5581650"/>
            <a:ext cx="419100" cy="22860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09675" y="5810250"/>
            <a:ext cx="419100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977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Analysis Procedures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3886200" cy="4525963"/>
          </a:xfrm>
        </p:spPr>
        <p:txBody>
          <a:bodyPr/>
          <a:lstStyle/>
          <a:p>
            <a:r>
              <a:rPr lang="en-US" sz="1600" u="sng" dirty="0" smtClean="0"/>
              <a:t>Equilibrium Reconstruction</a:t>
            </a:r>
            <a:r>
              <a:rPr lang="en-US" sz="1600" dirty="0" smtClean="0"/>
              <a:t>:  </a:t>
            </a:r>
            <a:r>
              <a:rPr lang="en-US" sz="1600" dirty="0" err="1" smtClean="0"/>
              <a:t>TokaMac</a:t>
            </a:r>
            <a:endParaRPr lang="en-US" sz="1600" dirty="0" smtClean="0"/>
          </a:p>
          <a:p>
            <a:r>
              <a:rPr lang="en-US" sz="1600" dirty="0" smtClean="0"/>
              <a:t>Inputs:</a:t>
            </a:r>
          </a:p>
          <a:p>
            <a:pPr lvl="1"/>
            <a:r>
              <a:rPr lang="en-US" sz="1400" dirty="0" smtClean="0"/>
              <a:t>Direct measurements</a:t>
            </a:r>
          </a:p>
          <a:p>
            <a:pPr lvl="1"/>
            <a:r>
              <a:rPr lang="en-US" sz="1400" dirty="0" err="1" smtClean="0"/>
              <a:t>Empircally</a:t>
            </a:r>
            <a:r>
              <a:rPr lang="en-US" sz="1400" dirty="0" smtClean="0"/>
              <a:t> determined constraints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76775" y="1295400"/>
            <a:ext cx="38862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sz="1600" u="sng" dirty="0" smtClean="0"/>
              <a:t>Mode Energetics and Shape</a:t>
            </a:r>
            <a:r>
              <a:rPr lang="en-US" sz="1600" dirty="0" smtClean="0"/>
              <a:t>:  DCON</a:t>
            </a:r>
          </a:p>
          <a:p>
            <a:r>
              <a:rPr lang="en-US" sz="1600" dirty="0" smtClean="0"/>
              <a:t>Inputs:</a:t>
            </a:r>
          </a:p>
          <a:p>
            <a:pPr lvl="1"/>
            <a:r>
              <a:rPr lang="en-US" sz="1400" dirty="0" err="1" smtClean="0"/>
              <a:t>TokaMac</a:t>
            </a:r>
            <a:r>
              <a:rPr lang="en-US" sz="1400" dirty="0" smtClean="0"/>
              <a:t> Equilibrium</a:t>
            </a:r>
          </a:p>
        </p:txBody>
      </p:sp>
      <p:pic>
        <p:nvPicPr>
          <p:cNvPr id="3076" name="Picture 4" descr="C:\Users\Byrne\Documents\GitHub\Columbia_work\Thesis Work\Plots\Dcon_surfaces_n1_dom_85385_85402_mo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9032" y="2681287"/>
            <a:ext cx="4341685" cy="394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771774"/>
            <a:ext cx="3343275" cy="37641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2093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Analysis Procedures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u="sng" dirty="0" smtClean="0"/>
              <a:t>Mode Measurements</a:t>
            </a:r>
            <a:r>
              <a:rPr lang="en-US" dirty="0" smtClean="0"/>
              <a:t>: BD (previously discussed)</a:t>
            </a:r>
          </a:p>
          <a:p>
            <a:r>
              <a:rPr lang="en-US" u="sng" dirty="0" smtClean="0"/>
              <a:t>Experiment/Simulation Connection</a:t>
            </a:r>
            <a:r>
              <a:rPr lang="en-US" dirty="0" smtClean="0"/>
              <a:t>: VALEN</a:t>
            </a:r>
          </a:p>
          <a:p>
            <a:pPr lvl="1"/>
            <a:r>
              <a:rPr lang="en-US" dirty="0" smtClean="0"/>
              <a:t>Inputs:</a:t>
            </a:r>
          </a:p>
          <a:p>
            <a:pPr lvl="2"/>
            <a:r>
              <a:rPr lang="en-US" dirty="0" smtClean="0"/>
              <a:t>DCON modes, mode rotation speed</a:t>
            </a:r>
          </a:p>
          <a:p>
            <a:pPr lvl="2"/>
            <a:r>
              <a:rPr lang="en-US" dirty="0" smtClean="0"/>
              <a:t>HBT-EP conducting structures, sensor location/orientation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3429000"/>
            <a:ext cx="4467934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7936" y="3352800"/>
            <a:ext cx="4676064" cy="3505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8749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Analysis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428625" y="1418665"/>
            <a:ext cx="26670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Data Acquisition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686175" y="1418665"/>
            <a:ext cx="23241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Post Processing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612030" y="2920253"/>
            <a:ext cx="203723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chemeClr val="tx1"/>
                </a:solidFill>
              </a:rPr>
              <a:t>TokaMac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885825" y="2920253"/>
            <a:ext cx="19812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chemeClr val="tx1"/>
                </a:solidFill>
              </a:rPr>
              <a:t>Biorthogonal</a:t>
            </a:r>
            <a:r>
              <a:rPr lang="en-US" sz="2000" dirty="0" smtClean="0">
                <a:solidFill>
                  <a:schemeClr val="tx1"/>
                </a:solidFill>
              </a:rPr>
              <a:t> Decomposition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857625" y="2920253"/>
            <a:ext cx="19812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Fourier analysis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905625" y="1418665"/>
            <a:ext cx="17526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Theory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11" name="Elbow Connector 10"/>
          <p:cNvCxnSpPr>
            <a:stCxn id="4" idx="3"/>
            <a:endCxn id="5" idx="1"/>
          </p:cNvCxnSpPr>
          <p:nvPr/>
        </p:nvCxnSpPr>
        <p:spPr>
          <a:xfrm>
            <a:off x="3095625" y="1875865"/>
            <a:ext cx="590550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10"/>
          <p:cNvCxnSpPr>
            <a:stCxn id="5" idx="2"/>
            <a:endCxn id="8" idx="0"/>
          </p:cNvCxnSpPr>
          <p:nvPr/>
        </p:nvCxnSpPr>
        <p:spPr>
          <a:xfrm>
            <a:off x="4848225" y="2333065"/>
            <a:ext cx="0" cy="587188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10"/>
          <p:cNvCxnSpPr>
            <a:stCxn id="5" idx="2"/>
          </p:cNvCxnSpPr>
          <p:nvPr/>
        </p:nvCxnSpPr>
        <p:spPr>
          <a:xfrm rot="5400000">
            <a:off x="3215528" y="993962"/>
            <a:ext cx="293594" cy="2971800"/>
          </a:xfrm>
          <a:prstGeom prst="bentConnector2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10"/>
          <p:cNvCxnSpPr/>
          <p:nvPr/>
        </p:nvCxnSpPr>
        <p:spPr>
          <a:xfrm>
            <a:off x="1876425" y="2626659"/>
            <a:ext cx="0" cy="29359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10"/>
          <p:cNvCxnSpPr>
            <a:stCxn id="5" idx="2"/>
          </p:cNvCxnSpPr>
          <p:nvPr/>
        </p:nvCxnSpPr>
        <p:spPr>
          <a:xfrm rot="16200000" flipH="1">
            <a:off x="6092639" y="1088651"/>
            <a:ext cx="293594" cy="2782422"/>
          </a:xfrm>
          <a:prstGeom prst="bentConnector2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10"/>
          <p:cNvCxnSpPr/>
          <p:nvPr/>
        </p:nvCxnSpPr>
        <p:spPr>
          <a:xfrm>
            <a:off x="7630645" y="2626659"/>
            <a:ext cx="0" cy="29359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10"/>
          <p:cNvCxnSpPr/>
          <p:nvPr/>
        </p:nvCxnSpPr>
        <p:spPr>
          <a:xfrm>
            <a:off x="7773522" y="2333065"/>
            <a:ext cx="0" cy="587188"/>
          </a:xfrm>
          <a:prstGeom prst="straightConnector1">
            <a:avLst/>
          </a:prstGeom>
          <a:ln w="25400">
            <a:solidFill>
              <a:schemeClr val="accent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10"/>
          <p:cNvCxnSpPr/>
          <p:nvPr/>
        </p:nvCxnSpPr>
        <p:spPr>
          <a:xfrm>
            <a:off x="5153025" y="2479861"/>
            <a:ext cx="0" cy="440392"/>
          </a:xfrm>
          <a:prstGeom prst="straightConnector1">
            <a:avLst/>
          </a:prstGeom>
          <a:ln w="25400">
            <a:solidFill>
              <a:schemeClr val="accent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10"/>
          <p:cNvCxnSpPr/>
          <p:nvPr/>
        </p:nvCxnSpPr>
        <p:spPr>
          <a:xfrm rot="10800000" flipV="1">
            <a:off x="1647825" y="2333066"/>
            <a:ext cx="6134100" cy="146796"/>
          </a:xfrm>
          <a:prstGeom prst="bentConnector3">
            <a:avLst>
              <a:gd name="adj1" fmla="val 155"/>
            </a:avLst>
          </a:prstGeom>
          <a:ln w="25400">
            <a:solidFill>
              <a:schemeClr val="accent2">
                <a:lumMod val="60000"/>
                <a:lumOff val="4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ounded Rectangle 53"/>
          <p:cNvSpPr/>
          <p:nvPr/>
        </p:nvSpPr>
        <p:spPr>
          <a:xfrm>
            <a:off x="6583455" y="4051487"/>
            <a:ext cx="2084296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DCON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6630520" y="5170394"/>
            <a:ext cx="203723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VALEN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6" name="Elbow Connector 10"/>
          <p:cNvCxnSpPr>
            <a:stCxn id="6" idx="2"/>
            <a:endCxn id="54" idx="0"/>
          </p:cNvCxnSpPr>
          <p:nvPr/>
        </p:nvCxnSpPr>
        <p:spPr>
          <a:xfrm flipH="1">
            <a:off x="7625603" y="3834653"/>
            <a:ext cx="5042" cy="21683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10"/>
          <p:cNvCxnSpPr/>
          <p:nvPr/>
        </p:nvCxnSpPr>
        <p:spPr>
          <a:xfrm flipH="1">
            <a:off x="7649135" y="4965887"/>
            <a:ext cx="5042" cy="21683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66"/>
          <p:cNvSpPr/>
          <p:nvPr/>
        </p:nvSpPr>
        <p:spPr>
          <a:xfrm>
            <a:off x="3871633" y="4037201"/>
            <a:ext cx="19812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m/n amplitude vs. time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790575" y="4041122"/>
            <a:ext cx="19812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Coherent modes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69" name="Elbow Connector 10"/>
          <p:cNvCxnSpPr/>
          <p:nvPr/>
        </p:nvCxnSpPr>
        <p:spPr>
          <a:xfrm flipH="1">
            <a:off x="1757083" y="3833813"/>
            <a:ext cx="5042" cy="21683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10"/>
          <p:cNvCxnSpPr/>
          <p:nvPr/>
        </p:nvCxnSpPr>
        <p:spPr>
          <a:xfrm flipH="1">
            <a:off x="4862233" y="3833813"/>
            <a:ext cx="5042" cy="21683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10"/>
          <p:cNvCxnSpPr/>
          <p:nvPr/>
        </p:nvCxnSpPr>
        <p:spPr>
          <a:xfrm>
            <a:off x="1657350" y="2492748"/>
            <a:ext cx="0" cy="440392"/>
          </a:xfrm>
          <a:prstGeom prst="straightConnector1">
            <a:avLst/>
          </a:prstGeom>
          <a:ln w="25400">
            <a:solidFill>
              <a:schemeClr val="accent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10"/>
          <p:cNvCxnSpPr/>
          <p:nvPr/>
        </p:nvCxnSpPr>
        <p:spPr>
          <a:xfrm>
            <a:off x="5838825" y="4517372"/>
            <a:ext cx="730622" cy="0"/>
          </a:xfrm>
          <a:prstGeom prst="straightConnector1">
            <a:avLst/>
          </a:prstGeom>
          <a:ln w="2540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Elbow Connector 10"/>
          <p:cNvCxnSpPr/>
          <p:nvPr/>
        </p:nvCxnSpPr>
        <p:spPr>
          <a:xfrm rot="10800000" flipV="1">
            <a:off x="4848225" y="1142999"/>
            <a:ext cx="4238624" cy="275663"/>
          </a:xfrm>
          <a:prstGeom prst="bentConnector3">
            <a:avLst>
              <a:gd name="adj1" fmla="val 100000"/>
            </a:avLst>
          </a:prstGeom>
          <a:ln w="254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Elbow Connector 10"/>
          <p:cNvCxnSpPr>
            <a:endCxn id="55" idx="3"/>
          </p:cNvCxnSpPr>
          <p:nvPr/>
        </p:nvCxnSpPr>
        <p:spPr>
          <a:xfrm rot="5400000">
            <a:off x="6635003" y="3175746"/>
            <a:ext cx="4484596" cy="419101"/>
          </a:xfrm>
          <a:prstGeom prst="bentConnector2">
            <a:avLst/>
          </a:prstGeom>
          <a:ln w="254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Elbow Connector 10"/>
          <p:cNvCxnSpPr>
            <a:endCxn id="67" idx="1"/>
          </p:cNvCxnSpPr>
          <p:nvPr/>
        </p:nvCxnSpPr>
        <p:spPr>
          <a:xfrm flipV="1">
            <a:off x="2771775" y="4494401"/>
            <a:ext cx="1099858" cy="3921"/>
          </a:xfrm>
          <a:prstGeom prst="straightConnector1">
            <a:avLst/>
          </a:prstGeom>
          <a:ln w="2540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ounded Rectangle 114"/>
          <p:cNvSpPr/>
          <p:nvPr/>
        </p:nvSpPr>
        <p:spPr>
          <a:xfrm>
            <a:off x="790575" y="5182721"/>
            <a:ext cx="5057775" cy="9144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Comparison of Shaped/Circular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Modes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116" name="Elbow Connector 10"/>
          <p:cNvCxnSpPr/>
          <p:nvPr/>
        </p:nvCxnSpPr>
        <p:spPr>
          <a:xfrm>
            <a:off x="5829861" y="5627593"/>
            <a:ext cx="796178" cy="1"/>
          </a:xfrm>
          <a:prstGeom prst="straightConnector1">
            <a:avLst/>
          </a:prstGeom>
          <a:ln w="2540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Elbow Connector 10"/>
          <p:cNvCxnSpPr/>
          <p:nvPr/>
        </p:nvCxnSpPr>
        <p:spPr>
          <a:xfrm flipH="1">
            <a:off x="4867275" y="4955522"/>
            <a:ext cx="5042" cy="21683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Elbow Connector 10"/>
          <p:cNvCxnSpPr/>
          <p:nvPr/>
        </p:nvCxnSpPr>
        <p:spPr>
          <a:xfrm flipH="1">
            <a:off x="1752041" y="4965887"/>
            <a:ext cx="5042" cy="21683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19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Outline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Introduction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Motivation for Shaped Plasma Research on HBT-EP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HBT-EP Baseline and New Capabilities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Analysis Procedures</a:t>
            </a:r>
          </a:p>
          <a:p>
            <a:pPr lvl="1" eaLnBrk="1" hangingPunct="1"/>
            <a:endParaRPr lang="en-US" sz="1600" dirty="0" smtClean="0"/>
          </a:p>
          <a:p>
            <a:pPr eaLnBrk="1" hangingPunct="1"/>
            <a:r>
              <a:rPr lang="en-US" sz="1600" dirty="0" smtClean="0">
                <a:solidFill>
                  <a:schemeClr val="tx2"/>
                </a:solidFill>
              </a:rPr>
              <a:t>New Challenges with Shaped Plasmas</a:t>
            </a:r>
          </a:p>
          <a:p>
            <a:pPr lvl="1" eaLnBrk="1" hangingPunct="1"/>
            <a:r>
              <a:rPr lang="en-US" sz="1600" dirty="0" smtClean="0">
                <a:solidFill>
                  <a:schemeClr val="tx2"/>
                </a:solidFill>
              </a:rPr>
              <a:t>Plasma/Sensor coupling</a:t>
            </a:r>
          </a:p>
          <a:p>
            <a:pPr lvl="1" eaLnBrk="1" hangingPunct="1"/>
            <a:r>
              <a:rPr lang="en-US" sz="1600" dirty="0" smtClean="0">
                <a:solidFill>
                  <a:schemeClr val="tx2"/>
                </a:solidFill>
              </a:rPr>
              <a:t>Positional Instability</a:t>
            </a:r>
          </a:p>
          <a:p>
            <a:pPr marL="457200" lvl="1" indent="0" eaLnBrk="1" hangingPunct="1">
              <a:buNone/>
            </a:pPr>
            <a:endParaRPr lang="en-US" sz="1600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Proposed Research Plan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Observe Structure and Dynamics of RWM in Shaped Plasmas</a:t>
            </a:r>
          </a:p>
          <a:p>
            <a:pPr lvl="2" eaLnBrk="1" hangingPunct="1"/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Natural Structure/Growth 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R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ates </a:t>
            </a:r>
          </a:p>
          <a:p>
            <a:pPr lvl="2" eaLnBrk="1" hangingPunct="1"/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RMP Response</a:t>
            </a:r>
          </a:p>
          <a:p>
            <a:pPr lvl="2" eaLnBrk="1" hangingPunct="1"/>
            <a:endParaRPr lang="en-US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Initial Results</a:t>
            </a:r>
          </a:p>
          <a:p>
            <a:pPr eaLnBrk="1" hangingPunct="1"/>
            <a:endParaRPr lang="en-US" sz="1600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Summary</a:t>
            </a:r>
            <a:endParaRPr lang="en-US" sz="16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46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Byrne\Documents\GitHub\Columbia_work\Thesis Work\Plots\VALEN_poloidal_asymmetr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371600"/>
            <a:ext cx="46482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Challenges – Plasma Sensor Coupling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4343400" cy="5181600"/>
          </a:xfrm>
        </p:spPr>
        <p:txBody>
          <a:bodyPr/>
          <a:lstStyle/>
          <a:p>
            <a:r>
              <a:rPr lang="en-US" dirty="0" smtClean="0"/>
              <a:t>Sensor arrays, control coils designed for centered, circular plasma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Coupling to shaped </a:t>
            </a:r>
          </a:p>
          <a:p>
            <a:pPr marL="0" indent="0">
              <a:buNone/>
            </a:pPr>
            <a:r>
              <a:rPr lang="en-US" dirty="0" smtClean="0"/>
              <a:t>     plasma/mode will vary </a:t>
            </a:r>
            <a:r>
              <a:rPr lang="en-US" dirty="0" err="1" smtClean="0"/>
              <a:t>poloidally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VALEN can be used to predict coupling at each sensor/coil</a:t>
            </a:r>
          </a:p>
          <a:p>
            <a:pPr lvl="1"/>
            <a:r>
              <a:rPr lang="en-US" dirty="0" smtClean="0"/>
              <a:t>More accurate measurement of plasma modes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esonant field </a:t>
            </a:r>
            <a:r>
              <a:rPr lang="en-US" dirty="0" err="1" smtClean="0"/>
              <a:t>vs</a:t>
            </a:r>
            <a:r>
              <a:rPr lang="en-US" dirty="0" smtClean="0"/>
              <a:t> control coil current maximized</a:t>
            </a:r>
          </a:p>
          <a:p>
            <a:pPr lvl="1"/>
            <a:r>
              <a:rPr lang="en-US" dirty="0" smtClean="0"/>
              <a:t>Novel method, can be applied to circular plasmas as well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0668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Byrne\Documents\GitHub\Columbia_work\Thesis Work\Plots\BD_valen_normalized_85402_2_3ms_mo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181441"/>
            <a:ext cx="6964362" cy="3676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Challenges – Plasma Sensor Coupling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382000" cy="5181600"/>
          </a:xfrm>
        </p:spPr>
        <p:txBody>
          <a:bodyPr/>
          <a:lstStyle/>
          <a:p>
            <a:r>
              <a:rPr lang="en-US" dirty="0" smtClean="0"/>
              <a:t>VALEN can be used to predict coupling at each sensor/coil</a:t>
            </a:r>
          </a:p>
          <a:p>
            <a:pPr lvl="1"/>
            <a:r>
              <a:rPr lang="en-US" dirty="0" smtClean="0"/>
              <a:t>More accurate measurement of plasma modes</a:t>
            </a:r>
            <a:endParaRPr lang="en-US" dirty="0"/>
          </a:p>
          <a:p>
            <a:pPr lvl="1"/>
            <a:r>
              <a:rPr lang="en-US" dirty="0" smtClean="0"/>
              <a:t>Requires accurate equilibrium reconstruction</a:t>
            </a:r>
          </a:p>
          <a:p>
            <a:pPr lvl="1"/>
            <a:r>
              <a:rPr lang="en-US" dirty="0" smtClean="0"/>
              <a:t>Want repeatable plasma to limit number of reconstructions</a:t>
            </a:r>
          </a:p>
        </p:txBody>
      </p:sp>
    </p:spTree>
    <p:extLst>
      <p:ext uri="{BB962C8B-B14F-4D97-AF65-F5344CB8AC3E}">
        <p14:creationId xmlns:p14="http://schemas.microsoft.com/office/powerpoint/2010/main" val="289387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159158"/>
            <a:ext cx="4823129" cy="3698842"/>
          </a:xfrm>
          <a:prstGeom prst="rect">
            <a:avLst/>
          </a:prstGeom>
        </p:spPr>
      </p:pic>
      <p:pic>
        <p:nvPicPr>
          <p:cNvPr id="1027" name="Picture 3" descr="C:\Users\Byrne\Documents\GitHub\Columbia_work\Thesis Work\Plots\Decay_growth_narro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774" y="3160141"/>
            <a:ext cx="4648199" cy="3674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99" y="1143000"/>
            <a:ext cx="8382000" cy="4525963"/>
          </a:xfrm>
        </p:spPr>
        <p:txBody>
          <a:bodyPr/>
          <a:lstStyle/>
          <a:p>
            <a:r>
              <a:rPr lang="en-US" dirty="0" smtClean="0"/>
              <a:t>Vacuum fields designed for centered, circular plasma</a:t>
            </a:r>
          </a:p>
          <a:p>
            <a:pPr lvl="1"/>
            <a:r>
              <a:rPr lang="en-US" dirty="0" smtClean="0"/>
              <a:t>Shaping </a:t>
            </a:r>
            <a:r>
              <a:rPr lang="en-US" dirty="0"/>
              <a:t>destabilizes plasma </a:t>
            </a:r>
            <a:r>
              <a:rPr lang="en-US" dirty="0" err="1" smtClean="0"/>
              <a:t>positionally</a:t>
            </a:r>
            <a:endParaRPr lang="en-US" dirty="0" smtClean="0"/>
          </a:p>
          <a:p>
            <a:pPr lvl="1"/>
            <a:r>
              <a:rPr lang="en-US" dirty="0"/>
              <a:t>Theory</a:t>
            </a:r>
            <a:r>
              <a:rPr lang="en-US" baseline="30000" dirty="0"/>
              <a:t>[2]</a:t>
            </a:r>
            <a:r>
              <a:rPr lang="en-US" dirty="0"/>
              <a:t> predicts passive </a:t>
            </a:r>
            <a:r>
              <a:rPr lang="en-US" dirty="0" smtClean="0"/>
              <a:t>stabilization </a:t>
            </a:r>
            <a:r>
              <a:rPr lang="en-US" dirty="0"/>
              <a:t>of plasma position</a:t>
            </a:r>
          </a:p>
          <a:p>
            <a:pPr lvl="2"/>
            <a:r>
              <a:rPr lang="en-US" dirty="0"/>
              <a:t>Growth time reduced to </a:t>
            </a:r>
            <a:r>
              <a:rPr lang="en-US" dirty="0" smtClean="0"/>
              <a:t>scale </a:t>
            </a:r>
            <a:r>
              <a:rPr lang="en-US" dirty="0"/>
              <a:t>longer than </a:t>
            </a:r>
            <a:r>
              <a:rPr lang="en-US" dirty="0" smtClean="0"/>
              <a:t>plasma lifetime</a:t>
            </a:r>
          </a:p>
          <a:p>
            <a:pPr lvl="2"/>
            <a:r>
              <a:rPr lang="en-US" dirty="0" smtClean="0"/>
              <a:t>Shaped plasmas observed to persist for multiple ideal growth times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Shaped plasma displaced upwards</a:t>
            </a:r>
            <a:endParaRPr lang="en-US" dirty="0"/>
          </a:p>
          <a:p>
            <a:pPr lvl="1"/>
            <a:r>
              <a:rPr lang="en-US" dirty="0" err="1" smtClean="0"/>
              <a:t>Poloidal</a:t>
            </a:r>
            <a:r>
              <a:rPr lang="en-US" dirty="0" smtClean="0"/>
              <a:t> arrays to be used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as up/down </a:t>
            </a:r>
            <a:r>
              <a:rPr lang="en-US" dirty="0" err="1" smtClean="0"/>
              <a:t>Rogowski</a:t>
            </a:r>
            <a:endParaRPr lang="en-US" dirty="0" smtClean="0"/>
          </a:p>
          <a:p>
            <a:pPr lvl="1"/>
            <a:r>
              <a:rPr lang="en-US" dirty="0" smtClean="0"/>
              <a:t>Algorithm under development,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will </a:t>
            </a:r>
            <a:r>
              <a:rPr lang="en-US" dirty="0"/>
              <a:t>require good vacuum</a:t>
            </a:r>
          </a:p>
          <a:p>
            <a:pPr marL="457200" lvl="1" indent="0">
              <a:buNone/>
            </a:pPr>
            <a:r>
              <a:rPr lang="en-US" dirty="0"/>
              <a:t>    field subtraction</a:t>
            </a:r>
            <a:endParaRPr lang="en-US" dirty="0" smtClean="0"/>
          </a:p>
          <a:p>
            <a:pPr lvl="1"/>
            <a:r>
              <a:rPr lang="en-US" dirty="0" smtClean="0"/>
              <a:t>VALEN modeling of eddies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0" y="639633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aseline="30000" dirty="0" smtClean="0"/>
              <a:t>2</a:t>
            </a:r>
            <a:r>
              <a:rPr lang="en-US" sz="1200" dirty="0" smtClean="0"/>
              <a:t>A. Fukuyama, Japanese Journal of App. Phys. </a:t>
            </a:r>
            <a:r>
              <a:rPr lang="en-US" sz="1200" dirty="0" err="1" smtClean="0"/>
              <a:t>Vol</a:t>
            </a:r>
            <a:r>
              <a:rPr lang="en-US" sz="1200" dirty="0" smtClean="0"/>
              <a:t> 14, No. 6 (1978), 871-877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2745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Outline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Introduction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Motivation for Shaped Plasma Research on HBT-EP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HBT-EP Baseline and New Capabilities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Analysis Procedures</a:t>
            </a:r>
          </a:p>
          <a:p>
            <a:pPr lvl="1" eaLnBrk="1" hangingPunct="1"/>
            <a:endParaRPr lang="en-US" sz="1600" dirty="0" smtClean="0"/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New Challenges with Shaped Plasmas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Plasma/Sensor coupling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Positional Instability</a:t>
            </a:r>
          </a:p>
          <a:p>
            <a:pPr marL="457200" lvl="1" indent="0" eaLnBrk="1" hangingPunct="1">
              <a:buNone/>
            </a:pPr>
            <a:endParaRPr lang="en-US" sz="1600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tx2"/>
                </a:solidFill>
              </a:rPr>
              <a:t>Proposed Research Plan</a:t>
            </a:r>
          </a:p>
          <a:p>
            <a:pPr lvl="1" eaLnBrk="1" hangingPunct="1"/>
            <a:r>
              <a:rPr lang="en-US" sz="1600" dirty="0" smtClean="0">
                <a:solidFill>
                  <a:schemeClr val="tx2"/>
                </a:solidFill>
              </a:rPr>
              <a:t>Observe Structure and </a:t>
            </a:r>
            <a:r>
              <a:rPr lang="en-US" sz="1600" dirty="0">
                <a:solidFill>
                  <a:schemeClr val="tx2"/>
                </a:solidFill>
              </a:rPr>
              <a:t>D</a:t>
            </a:r>
            <a:r>
              <a:rPr lang="en-US" sz="1600" dirty="0" smtClean="0">
                <a:solidFill>
                  <a:schemeClr val="tx2"/>
                </a:solidFill>
              </a:rPr>
              <a:t>ynamics of RWM in Shaped Plasmas</a:t>
            </a:r>
          </a:p>
          <a:p>
            <a:pPr lvl="2" eaLnBrk="1" hangingPunct="1"/>
            <a:r>
              <a:rPr lang="en-US" dirty="0" smtClean="0">
                <a:solidFill>
                  <a:schemeClr val="tx2"/>
                </a:solidFill>
              </a:rPr>
              <a:t>Natural Structure/Growth </a:t>
            </a:r>
            <a:r>
              <a:rPr lang="en-US" dirty="0">
                <a:solidFill>
                  <a:schemeClr val="tx2"/>
                </a:solidFill>
              </a:rPr>
              <a:t>R</a:t>
            </a:r>
            <a:r>
              <a:rPr lang="en-US" dirty="0" smtClean="0">
                <a:solidFill>
                  <a:schemeClr val="tx2"/>
                </a:solidFill>
              </a:rPr>
              <a:t>ates </a:t>
            </a:r>
          </a:p>
          <a:p>
            <a:pPr lvl="2" eaLnBrk="1" hangingPunct="1"/>
            <a:r>
              <a:rPr lang="en-US" dirty="0" smtClean="0">
                <a:solidFill>
                  <a:schemeClr val="tx2"/>
                </a:solidFill>
              </a:rPr>
              <a:t>RMP Response</a:t>
            </a:r>
          </a:p>
          <a:p>
            <a:pPr lvl="2" eaLnBrk="1" hangingPunct="1"/>
            <a:endParaRPr lang="en-US" dirty="0" smtClean="0">
              <a:solidFill>
                <a:schemeClr val="tx2"/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Initial Results</a:t>
            </a:r>
          </a:p>
          <a:p>
            <a:pPr eaLnBrk="1" hangingPunct="1"/>
            <a:endParaRPr lang="en-US" sz="1600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Summary</a:t>
            </a:r>
            <a:endParaRPr lang="en-US" sz="16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070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543800" cy="4876800"/>
          </a:xfrm>
        </p:spPr>
        <p:txBody>
          <a:bodyPr/>
          <a:lstStyle/>
          <a:p>
            <a:r>
              <a:rPr lang="en-US" dirty="0" smtClean="0"/>
              <a:t>Explore structure and dynamics of RWMs in shaped geometry</a:t>
            </a:r>
          </a:p>
          <a:p>
            <a:pPr lvl="1"/>
            <a:endParaRPr lang="en-US" dirty="0" smtClean="0"/>
          </a:p>
          <a:p>
            <a:pPr eaLnBrk="1" hangingPunct="1"/>
            <a:r>
              <a:rPr lang="en-US" dirty="0"/>
              <a:t>How are the natural modes affected by shaping?</a:t>
            </a:r>
          </a:p>
          <a:p>
            <a:pPr lvl="1" eaLnBrk="1" hangingPunct="1"/>
            <a:r>
              <a:rPr lang="en-US" dirty="0"/>
              <a:t>Stability, amplitude, shape, rotation frequency, </a:t>
            </a:r>
            <a:r>
              <a:rPr lang="en-US" dirty="0" err="1"/>
              <a:t>disruptivity</a:t>
            </a:r>
            <a:endParaRPr lang="en-US" dirty="0"/>
          </a:p>
          <a:p>
            <a:pPr lvl="1" eaLnBrk="1" hangingPunct="1"/>
            <a:endParaRPr lang="en-US" dirty="0"/>
          </a:p>
          <a:p>
            <a:pPr eaLnBrk="1" hangingPunct="1"/>
            <a:r>
              <a:rPr lang="en-US" dirty="0"/>
              <a:t>How is the natural multimode spectrum affected by shaping</a:t>
            </a:r>
            <a:r>
              <a:rPr lang="en-US" dirty="0" smtClean="0"/>
              <a:t>?</a:t>
            </a:r>
            <a:endParaRPr lang="en-US" dirty="0"/>
          </a:p>
          <a:p>
            <a:pPr lvl="1" eaLnBrk="1" hangingPunct="1"/>
            <a:r>
              <a:rPr lang="en-US" dirty="0"/>
              <a:t>Relative strengths of dominant/subdominant BD modes</a:t>
            </a:r>
          </a:p>
          <a:p>
            <a:pPr lvl="2" eaLnBrk="1" hangingPunct="1"/>
            <a:r>
              <a:rPr lang="en-US" dirty="0"/>
              <a:t>Generally n = 1 </a:t>
            </a:r>
            <a:r>
              <a:rPr lang="en-US" dirty="0" err="1"/>
              <a:t>vs</a:t>
            </a:r>
            <a:r>
              <a:rPr lang="en-US" dirty="0"/>
              <a:t> n = </a:t>
            </a:r>
            <a:r>
              <a:rPr lang="en-US" dirty="0" smtClean="0"/>
              <a:t>2</a:t>
            </a:r>
          </a:p>
          <a:p>
            <a:pPr lvl="2" eaLnBrk="1" hangingPunct="1"/>
            <a:endParaRPr lang="en-US" dirty="0"/>
          </a:p>
          <a:p>
            <a:pPr eaLnBrk="1" hangingPunct="1"/>
            <a:r>
              <a:rPr lang="en-US" dirty="0" smtClean="0"/>
              <a:t>How effective is passive stabilization on a shaped plasma?</a:t>
            </a:r>
            <a:endParaRPr lang="en-US" dirty="0"/>
          </a:p>
          <a:p>
            <a:pPr lvl="2" eaLnBrk="1" hangingPunct="1"/>
            <a:endParaRPr lang="en-US" dirty="0"/>
          </a:p>
          <a:p>
            <a:pPr eaLnBrk="1" hangingPunct="1"/>
            <a:r>
              <a:rPr lang="en-US" dirty="0"/>
              <a:t>How does a shaped plasma respond to RMPs?</a:t>
            </a:r>
          </a:p>
          <a:p>
            <a:pPr lvl="1" eaLnBrk="1" hangingPunct="1"/>
            <a:r>
              <a:rPr lang="en-US" dirty="0"/>
              <a:t>Changes to RFA/</a:t>
            </a:r>
            <a:r>
              <a:rPr lang="en-US" dirty="0" err="1"/>
              <a:t>disruptivity</a:t>
            </a:r>
            <a:r>
              <a:rPr lang="en-US" dirty="0"/>
              <a:t>?</a:t>
            </a:r>
          </a:p>
          <a:p>
            <a:pPr lvl="1" eaLnBrk="1" hangingPunct="1"/>
            <a:r>
              <a:rPr lang="en-US" dirty="0"/>
              <a:t>Changes to resonant </a:t>
            </a:r>
            <a:r>
              <a:rPr lang="en-US" dirty="0" err="1"/>
              <a:t>helicity</a:t>
            </a:r>
            <a:r>
              <a:rPr lang="en-US" dirty="0"/>
              <a:t>?</a:t>
            </a:r>
          </a:p>
          <a:p>
            <a:pPr lvl="1" eaLnBrk="1" hangingPunct="1"/>
            <a:r>
              <a:rPr lang="en-US" dirty="0"/>
              <a:t>Coupling to sidebands?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8783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Outline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1600" dirty="0" smtClean="0"/>
              <a:t>Introduction</a:t>
            </a:r>
          </a:p>
          <a:p>
            <a:pPr lvl="1" eaLnBrk="1" hangingPunct="1"/>
            <a:r>
              <a:rPr lang="en-US" sz="1600" dirty="0" smtClean="0"/>
              <a:t>Motivation for Shaped Plasma Research on HBT-EP</a:t>
            </a:r>
          </a:p>
          <a:p>
            <a:pPr lvl="1" eaLnBrk="1" hangingPunct="1"/>
            <a:r>
              <a:rPr lang="en-US" sz="1600" dirty="0" smtClean="0"/>
              <a:t>HBT-EP Baseline and New Capabilities</a:t>
            </a:r>
          </a:p>
          <a:p>
            <a:pPr lvl="1" eaLnBrk="1" hangingPunct="1"/>
            <a:r>
              <a:rPr lang="en-US" sz="1600" dirty="0" smtClean="0"/>
              <a:t>Analysis Procedures</a:t>
            </a:r>
          </a:p>
          <a:p>
            <a:pPr lvl="1" eaLnBrk="1" hangingPunct="1"/>
            <a:endParaRPr lang="en-US" sz="1600" dirty="0" smtClean="0"/>
          </a:p>
          <a:p>
            <a:pPr eaLnBrk="1" hangingPunct="1"/>
            <a:r>
              <a:rPr lang="en-US" sz="1600" dirty="0" smtClean="0"/>
              <a:t>New Challenges with </a:t>
            </a:r>
            <a:r>
              <a:rPr lang="en-US" sz="1600" dirty="0"/>
              <a:t>S</a:t>
            </a:r>
            <a:r>
              <a:rPr lang="en-US" sz="1600" dirty="0" smtClean="0"/>
              <a:t>haped </a:t>
            </a:r>
            <a:r>
              <a:rPr lang="en-US" sz="1600" dirty="0"/>
              <a:t>P</a:t>
            </a:r>
            <a:r>
              <a:rPr lang="en-US" sz="1600" dirty="0" smtClean="0"/>
              <a:t>lasmas</a:t>
            </a:r>
          </a:p>
          <a:p>
            <a:pPr lvl="1" eaLnBrk="1" hangingPunct="1"/>
            <a:r>
              <a:rPr lang="en-US" sz="1600" dirty="0" smtClean="0"/>
              <a:t>Plasma/Sensor coupling</a:t>
            </a:r>
          </a:p>
          <a:p>
            <a:pPr lvl="1" eaLnBrk="1" hangingPunct="1"/>
            <a:r>
              <a:rPr lang="en-US" sz="1600" dirty="0" smtClean="0"/>
              <a:t>Positional Instability</a:t>
            </a:r>
          </a:p>
          <a:p>
            <a:pPr marL="457200" lvl="1" indent="0" eaLnBrk="1" hangingPunct="1">
              <a:buNone/>
            </a:pPr>
            <a:endParaRPr lang="en-US" sz="1600" dirty="0" smtClean="0"/>
          </a:p>
          <a:p>
            <a:pPr eaLnBrk="1" hangingPunct="1"/>
            <a:r>
              <a:rPr lang="en-US" sz="1600" dirty="0" smtClean="0"/>
              <a:t>Proposed Research Plan</a:t>
            </a:r>
          </a:p>
          <a:p>
            <a:pPr lvl="1" eaLnBrk="1" hangingPunct="1"/>
            <a:r>
              <a:rPr lang="en-US" sz="1600" dirty="0" smtClean="0"/>
              <a:t>Observe Structure and Dynamics of RWM in Shaped Plasmas</a:t>
            </a:r>
          </a:p>
          <a:p>
            <a:pPr lvl="2" eaLnBrk="1" hangingPunct="1"/>
            <a:r>
              <a:rPr lang="en-US" dirty="0" smtClean="0"/>
              <a:t>Natural Structure/Growth </a:t>
            </a:r>
            <a:r>
              <a:rPr lang="en-US" dirty="0"/>
              <a:t>R</a:t>
            </a:r>
            <a:r>
              <a:rPr lang="en-US" dirty="0" smtClean="0"/>
              <a:t>ates </a:t>
            </a:r>
          </a:p>
          <a:p>
            <a:pPr lvl="2" eaLnBrk="1" hangingPunct="1"/>
            <a:r>
              <a:rPr lang="en-US" dirty="0" smtClean="0"/>
              <a:t>RMP Response</a:t>
            </a:r>
          </a:p>
          <a:p>
            <a:pPr lvl="2" eaLnBrk="1" hangingPunct="1"/>
            <a:endParaRPr lang="en-US" dirty="0" smtClean="0"/>
          </a:p>
          <a:p>
            <a:pPr eaLnBrk="1" hangingPunct="1"/>
            <a:r>
              <a:rPr lang="en-US" sz="1600" dirty="0" smtClean="0"/>
              <a:t>Initial Results</a:t>
            </a:r>
          </a:p>
          <a:p>
            <a:pPr eaLnBrk="1" hangingPunct="1"/>
            <a:endParaRPr lang="en-US" sz="1600" dirty="0" smtClean="0"/>
          </a:p>
          <a:p>
            <a:pPr eaLnBrk="1" hangingPunct="1"/>
            <a:r>
              <a:rPr lang="en-US" sz="1600" dirty="0" smtClean="0"/>
              <a:t>Summary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Research – </a:t>
            </a:r>
            <a:r>
              <a:rPr lang="en-US" dirty="0" smtClean="0"/>
              <a:t>Shot </a:t>
            </a:r>
            <a:r>
              <a:rPr lang="en-US" dirty="0" smtClean="0"/>
              <a:t>D</a:t>
            </a:r>
            <a:r>
              <a:rPr lang="en-US" dirty="0" smtClean="0"/>
              <a:t>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r>
              <a:rPr lang="en-US" dirty="0" smtClean="0"/>
              <a:t>Ensuring diversion requires deliberate equilibrium development</a:t>
            </a:r>
          </a:p>
          <a:p>
            <a:pPr lvl="1"/>
            <a:r>
              <a:rPr lang="en-US" dirty="0" err="1" smtClean="0"/>
              <a:t>I</a:t>
            </a:r>
            <a:r>
              <a:rPr lang="en-US" baseline="-25000" dirty="0" err="1" smtClean="0"/>
              <a:t>p</a:t>
            </a:r>
            <a:r>
              <a:rPr lang="en-US" dirty="0" smtClean="0"/>
              <a:t>, MR, VF, OH, and SH affect equilibrium and shaping degree</a:t>
            </a:r>
          </a:p>
          <a:p>
            <a:pPr lvl="1"/>
            <a:r>
              <a:rPr lang="en-US" dirty="0" smtClean="0"/>
              <a:t>MR strongly affected by all other values</a:t>
            </a:r>
          </a:p>
          <a:p>
            <a:pPr lvl="2"/>
            <a:r>
              <a:rPr lang="en-US" dirty="0" smtClean="0"/>
              <a:t>Location of plasma in chamber has implications for mode measurements</a:t>
            </a:r>
          </a:p>
          <a:p>
            <a:pPr lvl="2"/>
            <a:endParaRPr lang="en-US" dirty="0"/>
          </a:p>
          <a:p>
            <a:r>
              <a:rPr lang="en-US" dirty="0" smtClean="0"/>
              <a:t>Want to develop diverted, centered, MR-steady plasma</a:t>
            </a:r>
          </a:p>
          <a:p>
            <a:pPr lvl="1"/>
            <a:r>
              <a:rPr lang="en-US" dirty="0" smtClean="0"/>
              <a:t>Diverted: represents a break from previous limited operation</a:t>
            </a:r>
            <a:endParaRPr lang="en-US" dirty="0"/>
          </a:p>
          <a:p>
            <a:pPr lvl="1"/>
            <a:r>
              <a:rPr lang="en-US" dirty="0" smtClean="0"/>
              <a:t>Centered: strongest possible coupling to all sensors/control coils</a:t>
            </a:r>
          </a:p>
          <a:p>
            <a:pPr lvl="1"/>
            <a:r>
              <a:rPr lang="en-US" dirty="0" smtClean="0"/>
              <a:t>MR-steady: allows use of BD across long time windows</a:t>
            </a:r>
          </a:p>
        </p:txBody>
      </p:sp>
      <p:pic>
        <p:nvPicPr>
          <p:cNvPr id="1027" name="Picture 3" descr="C:\Users\Byrne\Documents\GitHub\Columbia_work\Thesis Work\Plots\MR_steadiness_shaped_v_u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65093"/>
            <a:ext cx="6172200" cy="2683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Brace 3"/>
          <p:cNvSpPr/>
          <p:nvPr/>
        </p:nvSpPr>
        <p:spPr>
          <a:xfrm>
            <a:off x="6019800" y="5248275"/>
            <a:ext cx="152400" cy="419100"/>
          </a:xfrm>
          <a:prstGeom prst="rightBrace">
            <a:avLst>
              <a:gd name="adj1" fmla="val 21081"/>
              <a:gd name="adj2" fmla="val 48333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134100" y="5000625"/>
            <a:ext cx="2971800" cy="155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/>
              <a:t>Outboard: ease of diversion</a:t>
            </a:r>
          </a:p>
          <a:p>
            <a:pPr marL="0" indent="0">
              <a:buNone/>
            </a:pPr>
            <a:r>
              <a:rPr lang="en-US" sz="1600" dirty="0" smtClean="0"/>
              <a:t>Well centered: </a:t>
            </a:r>
            <a:r>
              <a:rPr lang="en-US" sz="1600" dirty="0"/>
              <a:t>g</a:t>
            </a:r>
            <a:r>
              <a:rPr lang="en-US" sz="1600" dirty="0" smtClean="0"/>
              <a:t>ood coupling</a:t>
            </a:r>
          </a:p>
          <a:p>
            <a:pPr marL="0" indent="0">
              <a:buNone/>
            </a:pPr>
            <a:r>
              <a:rPr lang="en-US" sz="1600" dirty="0" smtClean="0"/>
              <a:t>MR-steady: </a:t>
            </a:r>
            <a:r>
              <a:rPr lang="en-US" sz="1600" dirty="0" err="1" smtClean="0"/>
              <a:t>v</a:t>
            </a:r>
            <a:r>
              <a:rPr lang="en-US" sz="1600" baseline="-25000" dirty="0" err="1" smtClean="0"/>
              <a:t>plasma</a:t>
            </a:r>
            <a:r>
              <a:rPr lang="en-US" sz="1600" dirty="0" smtClean="0"/>
              <a:t>  </a:t>
            </a:r>
            <a:r>
              <a:rPr lang="en-US" sz="1600" u="sng" dirty="0" smtClean="0"/>
              <a:t>&lt;</a:t>
            </a:r>
            <a:r>
              <a:rPr lang="en-US" sz="1600" dirty="0" smtClean="0"/>
              <a:t> .5cm/</a:t>
            </a:r>
            <a:r>
              <a:rPr lang="en-US" sz="1600" dirty="0" err="1" smtClean="0"/>
              <a:t>ms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288885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Research – Natural Modes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47800"/>
            <a:ext cx="8153400" cy="4678363"/>
          </a:xfrm>
        </p:spPr>
        <p:txBody>
          <a:bodyPr/>
          <a:lstStyle/>
          <a:p>
            <a:r>
              <a:rPr lang="en-US" dirty="0" smtClean="0"/>
              <a:t>Grow database of shots w/ static, diverted, well coupled equilibrium</a:t>
            </a:r>
          </a:p>
          <a:p>
            <a:endParaRPr lang="en-US" dirty="0" smtClean="0"/>
          </a:p>
          <a:p>
            <a:r>
              <a:rPr lang="en-US" dirty="0" smtClean="0"/>
              <a:t>Observe modes</a:t>
            </a:r>
          </a:p>
          <a:p>
            <a:pPr lvl="1"/>
            <a:r>
              <a:rPr lang="en-US" dirty="0" smtClean="0"/>
              <a:t>As measured by sensors &amp; segregated by BD/Fourier analysis</a:t>
            </a:r>
          </a:p>
          <a:p>
            <a:pPr lvl="1"/>
            <a:r>
              <a:rPr lang="en-US" dirty="0" smtClean="0"/>
              <a:t>As predicted by </a:t>
            </a:r>
            <a:r>
              <a:rPr lang="en-US" dirty="0" err="1" smtClean="0"/>
              <a:t>TokaMac</a:t>
            </a:r>
            <a:r>
              <a:rPr lang="en-US" dirty="0" smtClean="0"/>
              <a:t>/DCON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Compare modes</a:t>
            </a:r>
          </a:p>
          <a:p>
            <a:pPr lvl="1"/>
            <a:r>
              <a:rPr lang="en-US" dirty="0" smtClean="0"/>
              <a:t>Computationally: Through DCON</a:t>
            </a:r>
          </a:p>
          <a:p>
            <a:pPr lvl="1"/>
            <a:r>
              <a:rPr lang="en-US" dirty="0" smtClean="0"/>
              <a:t>Experimentally: Through sensors &amp; BD/Fourier</a:t>
            </a:r>
          </a:p>
          <a:p>
            <a:pPr lvl="2"/>
            <a:r>
              <a:rPr lang="en-US" dirty="0" smtClean="0"/>
              <a:t>Naïve – Direct comparison</a:t>
            </a:r>
          </a:p>
          <a:p>
            <a:pPr lvl="2"/>
            <a:r>
              <a:rPr lang="en-US" dirty="0" smtClean="0"/>
              <a:t>VALEN – Eliminates effects of boundary shape and position</a:t>
            </a:r>
          </a:p>
          <a:p>
            <a:pPr lvl="1"/>
            <a:r>
              <a:rPr lang="en-US" dirty="0" smtClean="0"/>
              <a:t>Look at shape, amplitude, </a:t>
            </a:r>
            <a:r>
              <a:rPr lang="en-US" dirty="0" err="1" smtClean="0"/>
              <a:t>q</a:t>
            </a:r>
            <a:r>
              <a:rPr lang="en-US" baseline="-25000" dirty="0" err="1" smtClean="0"/>
              <a:t>edge</a:t>
            </a:r>
            <a:r>
              <a:rPr lang="en-US" dirty="0" smtClean="0"/>
              <a:t>, growth rates</a:t>
            </a:r>
          </a:p>
          <a:p>
            <a:pPr lvl="2"/>
            <a:r>
              <a:rPr lang="en-US" dirty="0" smtClean="0"/>
              <a:t>Dominant mode</a:t>
            </a:r>
          </a:p>
          <a:p>
            <a:pPr lvl="2"/>
            <a:r>
              <a:rPr lang="en-US" dirty="0" smtClean="0"/>
              <a:t>Subdominant mode(s)</a:t>
            </a:r>
          </a:p>
          <a:p>
            <a:pPr lvl="2"/>
            <a:r>
              <a:rPr lang="en-US" dirty="0" smtClean="0"/>
              <a:t>Correlation between modes</a:t>
            </a:r>
          </a:p>
        </p:txBody>
      </p:sp>
    </p:spTree>
    <p:extLst>
      <p:ext uri="{BB962C8B-B14F-4D97-AF65-F5344CB8AC3E}">
        <p14:creationId xmlns:p14="http://schemas.microsoft.com/office/powerpoint/2010/main" val="256505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Byrne\Documents\GitHub\Columbia_work\Thesis Work\Plots\Shiraki_thesis_Fig_7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4950" y="2676525"/>
            <a:ext cx="3800475" cy="2364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Research - RMPs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04800" y="1295400"/>
                <a:ext cx="8229600" cy="4525963"/>
              </a:xfrm>
            </p:spPr>
            <p:txBody>
              <a:bodyPr/>
              <a:lstStyle/>
              <a:p>
                <a:pPr eaLnBrk="1" hangingPunct="1"/>
                <a:r>
                  <a:rPr lang="en-US" sz="1600" dirty="0" smtClean="0"/>
                  <a:t>RMP response: covariance between control coil current and measured field:</a:t>
                </a:r>
              </a:p>
              <a:p>
                <a:pPr eaLnBrk="1" hangingPunct="1"/>
                <a:endParaRPr lang="en-US" sz="1600" dirty="0" smtClean="0"/>
              </a:p>
              <a:p>
                <a:pPr marL="457200" lvl="1" indent="0" eaLnBrk="1" hangingPunct="1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600" i="1" smtClean="0">
                              <a:latin typeface="Cambria Math"/>
                            </a:rPr>
                          </m:ctrlPr>
                        </m:fPr>
                        <m:num>
                          <m:f>
                            <m:fPr>
                              <m:type m:val="lin"/>
                              <m:ctrlPr>
                                <a:rPr lang="en-US" sz="160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nary>
                                <m:naryPr>
                                  <m:limLoc m:val="undOvr"/>
                                  <m:subHide m:val="on"/>
                                  <m:supHide m:val="on"/>
                                  <m:ctrlPr>
                                    <a:rPr lang="en-US" sz="1600" i="1" smtClean="0">
                                      <a:latin typeface="Cambria Math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𝐵</m:t>
                                  </m:r>
                                  <m:d>
                                    <m:dPr>
                                      <m:ctrlPr>
                                        <a:rPr lang="en-US" sz="1600" b="0" i="1" smtClean="0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b="0" i="1" smtClean="0">
                                          <a:latin typeface="Cambria Math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𝐼</m:t>
                                  </m:r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(</m:t>
                                  </m:r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𝑡</m:t>
                                  </m:r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)</m:t>
                                  </m:r>
                                </m:e>
                              </m:nary>
                              <m:r>
                                <a:rPr lang="en-US" sz="1600" b="0" i="1" smtClean="0">
                                  <a:latin typeface="Cambria Math"/>
                                </a:rPr>
                                <m:t>𝑑𝑡</m:t>
                              </m:r>
                            </m:num>
                            <m:den>
                              <m:nary>
                                <m:naryPr>
                                  <m:limLoc m:val="undOvr"/>
                                  <m:subHide m:val="on"/>
                                  <m:supHide m:val="on"/>
                                  <m:ctrlPr>
                                    <a:rPr lang="en-US" sz="1600" i="1" smtClean="0">
                                      <a:latin typeface="Cambria Math"/>
                                    </a:rPr>
                                  </m:ctrlPr>
                                </m:naryPr>
                                <m:sub/>
                                <m:sup/>
                                <m:e>
                                  <m:r>
                                    <a:rPr lang="en-US" sz="1600" b="0" i="1" smtClean="0">
                                      <a:latin typeface="Cambria Math"/>
                                    </a:rPr>
                                    <m:t>𝑑𝑡</m:t>
                                  </m:r>
                                </m:e>
                              </m:nary>
                            </m:den>
                          </m:f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1600" i="1" smtClean="0">
                                  <a:latin typeface="Cambria Math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type m:val="lin"/>
                                  <m:ctrlPr>
                                    <a:rPr lang="en-US" sz="160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nary>
                                    <m:naryPr>
                                      <m:limLoc m:val="undOvr"/>
                                      <m:subHide m:val="on"/>
                                      <m:supHide m:val="on"/>
                                      <m:ctrlPr>
                                        <a:rPr lang="en-US" sz="1600" i="1" smtClean="0">
                                          <a:latin typeface="Cambria Math"/>
                                        </a:rPr>
                                      </m:ctrlPr>
                                    </m:naryPr>
                                    <m:sub/>
                                    <m:sup/>
                                    <m:e>
                                      <m:r>
                                        <a:rPr lang="en-US" sz="1600" b="0" i="1" smtClean="0">
                                          <a:latin typeface="Cambria Math"/>
                                        </a:rPr>
                                        <m:t>𝐼</m:t>
                                      </m:r>
                                      <m:d>
                                        <m:dPr>
                                          <m:ctrlPr>
                                            <a:rPr lang="en-US" sz="1600" b="0" i="1" smtClean="0">
                                              <a:latin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600" b="0" i="1" smtClean="0">
                                              <a:latin typeface="Cambria Math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  <m:r>
                                        <a:rPr lang="en-US" sz="1600" b="0" i="1" smtClean="0">
                                          <a:latin typeface="Cambria Math"/>
                                        </a:rPr>
                                        <m:t>𝐼</m:t>
                                      </m:r>
                                      <m:d>
                                        <m:dPr>
                                          <m:ctrlPr>
                                            <a:rPr lang="en-US" sz="1600" b="0" i="1" smtClean="0">
                                              <a:latin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600" b="0" i="1" smtClean="0">
                                              <a:latin typeface="Cambria Math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  <m:r>
                                        <a:rPr lang="en-US" sz="1600" b="0" i="1" smtClean="0">
                                          <a:latin typeface="Cambria Math"/>
                                        </a:rPr>
                                        <m:t>𝑑𝑡</m:t>
                                      </m:r>
                                    </m:e>
                                  </m:nary>
                                </m:num>
                                <m:den>
                                  <m:nary>
                                    <m:naryPr>
                                      <m:limLoc m:val="undOvr"/>
                                      <m:subHide m:val="on"/>
                                      <m:supHide m:val="on"/>
                                      <m:ctrlPr>
                                        <a:rPr lang="en-US" sz="1600" i="1" smtClean="0">
                                          <a:latin typeface="Cambria Math"/>
                                        </a:rPr>
                                      </m:ctrlPr>
                                    </m:naryPr>
                                    <m:sub/>
                                    <m:sup/>
                                    <m:e>
                                      <m:r>
                                        <a:rPr lang="en-US" sz="1600" b="0" i="1" smtClean="0">
                                          <a:latin typeface="Cambria Math"/>
                                        </a:rPr>
                                        <m:t>𝑑𝑡</m:t>
                                      </m:r>
                                    </m:e>
                                  </m:nary>
                                </m:den>
                              </m:f>
                            </m:e>
                          </m:rad>
                        </m:den>
                      </m:f>
                    </m:oMath>
                  </m:oMathPara>
                </a14:m>
                <a:endParaRPr lang="en-US" sz="1600" dirty="0" smtClean="0"/>
              </a:p>
              <a:p>
                <a:pPr marL="457200" lvl="1" indent="0" eaLnBrk="1" hangingPunct="1">
                  <a:buNone/>
                </a:pPr>
                <a:endParaRPr lang="en-US" sz="1600" dirty="0" smtClean="0"/>
              </a:p>
              <a:p>
                <a:pPr eaLnBrk="1" hangingPunct="1"/>
                <a:r>
                  <a:rPr lang="en-US" sz="1600" dirty="0" smtClean="0"/>
                  <a:t>Observe spectrum of response</a:t>
                </a:r>
              </a:p>
              <a:p>
                <a:pPr lvl="1" eaLnBrk="1" hangingPunct="1"/>
                <a:r>
                  <a:rPr lang="en-US" sz="1600" dirty="0" smtClean="0"/>
                  <a:t>Will the same modes couple to the </a:t>
                </a:r>
              </a:p>
              <a:p>
                <a:pPr marL="457200" lvl="1" indent="0" eaLnBrk="1" hangingPunct="1">
                  <a:buNone/>
                </a:pPr>
                <a:r>
                  <a:rPr lang="en-US" sz="1600" dirty="0"/>
                  <a:t> </a:t>
                </a:r>
                <a:r>
                  <a:rPr lang="en-US" sz="1600" dirty="0" smtClean="0"/>
                  <a:t>    same RMP in shaped/circular plasmas?</a:t>
                </a:r>
              </a:p>
              <a:p>
                <a:pPr lvl="1" eaLnBrk="1" hangingPunct="1"/>
                <a:r>
                  <a:rPr lang="en-US" sz="1600" dirty="0" smtClean="0"/>
                  <a:t>Will the </a:t>
                </a:r>
                <a:r>
                  <a:rPr lang="en-US" sz="1600" dirty="0" err="1" smtClean="0"/>
                  <a:t>resonse</a:t>
                </a:r>
                <a:r>
                  <a:rPr lang="en-US" sz="1600" dirty="0" smtClean="0"/>
                  <a:t> peaks be in the same </a:t>
                </a:r>
              </a:p>
              <a:p>
                <a:pPr marL="457200" lvl="1" indent="0" eaLnBrk="1" hangingPunct="1">
                  <a:buNone/>
                </a:pPr>
                <a:r>
                  <a:rPr lang="en-US" sz="1600" dirty="0"/>
                  <a:t> </a:t>
                </a:r>
                <a:r>
                  <a:rPr lang="en-US" sz="1600" dirty="0" smtClean="0"/>
                  <a:t>    location / the same width?</a:t>
                </a:r>
              </a:p>
              <a:p>
                <a:pPr lvl="2" eaLnBrk="1" hangingPunct="1"/>
                <a:endParaRPr lang="en-US" dirty="0"/>
              </a:p>
              <a:p>
                <a:pPr eaLnBrk="1" hangingPunct="1"/>
                <a:r>
                  <a:rPr lang="en-US" sz="1600" dirty="0" smtClean="0"/>
                  <a:t>Observe magnitude of response</a:t>
                </a:r>
              </a:p>
              <a:p>
                <a:pPr lvl="1" eaLnBrk="1" hangingPunct="1"/>
                <a:r>
                  <a:rPr lang="en-US" sz="1600" dirty="0" smtClean="0"/>
                  <a:t>Is response greater or less?</a:t>
                </a:r>
              </a:p>
              <a:p>
                <a:pPr lvl="1" eaLnBrk="1" hangingPunct="1"/>
                <a:r>
                  <a:rPr lang="en-US" sz="1600" dirty="0" smtClean="0"/>
                  <a:t>Are multiple modes unstable?</a:t>
                </a:r>
              </a:p>
              <a:p>
                <a:pPr lvl="1" eaLnBrk="1" hangingPunct="1"/>
                <a:r>
                  <a:rPr lang="en-US" sz="1600" dirty="0" smtClean="0"/>
                  <a:t>Is the saturated level higher or lower?</a:t>
                </a:r>
              </a:p>
              <a:p>
                <a:pPr lvl="1" eaLnBrk="1" hangingPunct="1"/>
                <a:r>
                  <a:rPr lang="en-US" sz="1600" dirty="0" smtClean="0"/>
                  <a:t>Is the plasma more disruptive?</a:t>
                </a:r>
                <a:endParaRPr lang="en-US" sz="1600" dirty="0"/>
              </a:p>
              <a:p>
                <a:pPr lvl="1" eaLnBrk="1" hangingPunct="1"/>
                <a:endParaRPr lang="en-US" sz="16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295400"/>
                <a:ext cx="8229600" cy="4525963"/>
              </a:xfrm>
              <a:blipFill rotWithShape="1">
                <a:blip r:embed="rId4"/>
                <a:stretch>
                  <a:fillRect l="-222" t="-404" b="-177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Arrow Connector 4"/>
          <p:cNvCxnSpPr/>
          <p:nvPr/>
        </p:nvCxnSpPr>
        <p:spPr>
          <a:xfrm>
            <a:off x="6334125" y="3660140"/>
            <a:ext cx="0" cy="990600"/>
          </a:xfrm>
          <a:prstGeom prst="straightConnector1">
            <a:avLst/>
          </a:prstGeom>
          <a:ln w="25400">
            <a:solidFill>
              <a:schemeClr val="accent1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8067675" y="3660140"/>
            <a:ext cx="38100" cy="990600"/>
          </a:xfrm>
          <a:prstGeom prst="straightConnector1">
            <a:avLst/>
          </a:prstGeom>
          <a:ln w="25400">
            <a:solidFill>
              <a:schemeClr val="accent1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6067425" y="4155440"/>
            <a:ext cx="533400" cy="0"/>
          </a:xfrm>
          <a:prstGeom prst="straightConnector1">
            <a:avLst/>
          </a:prstGeom>
          <a:ln w="25400">
            <a:solidFill>
              <a:schemeClr val="accent1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7800975" y="4155440"/>
            <a:ext cx="533400" cy="0"/>
          </a:xfrm>
          <a:prstGeom prst="straightConnector1">
            <a:avLst/>
          </a:prstGeom>
          <a:ln w="25400">
            <a:solidFill>
              <a:schemeClr val="accent1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6286500" y="4650739"/>
            <a:ext cx="95250" cy="8572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058150" y="4650740"/>
            <a:ext cx="95250" cy="8572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Maurer_invited_talk_RMP_response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7623" y="5041265"/>
            <a:ext cx="3765901" cy="182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961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Research – Workflow/Timeline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197080" y="1209079"/>
            <a:ext cx="3505200" cy="58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Develop repeatable, MR-steady, 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diverted &amp; circular </a:t>
            </a:r>
            <a:r>
              <a:rPr lang="en-US" dirty="0" err="1" smtClean="0">
                <a:solidFill>
                  <a:schemeClr val="tx1"/>
                </a:solidFill>
              </a:rPr>
              <a:t>equilibria</a:t>
            </a:r>
            <a:r>
              <a:rPr lang="en-US" dirty="0" smtClean="0">
                <a:solidFill>
                  <a:schemeClr val="tx1"/>
                </a:solidFill>
              </a:rPr>
              <a:t> (x3)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201" y="2363284"/>
            <a:ext cx="23622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Complete </a:t>
            </a:r>
            <a:r>
              <a:rPr lang="en-US" dirty="0" err="1" smtClean="0">
                <a:solidFill>
                  <a:schemeClr val="tx1"/>
                </a:solidFill>
              </a:rPr>
              <a:t>Mirnov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Rogowski</a:t>
            </a:r>
            <a:r>
              <a:rPr lang="en-US" dirty="0" smtClean="0">
                <a:solidFill>
                  <a:schemeClr val="tx1"/>
                </a:solidFill>
              </a:rPr>
              <a:t> program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1914" y="1187629"/>
            <a:ext cx="2362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Select Pickup Subtraction 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18540" y="2499141"/>
            <a:ext cx="1896659" cy="674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Pronounced mode activity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543799" y="2499142"/>
            <a:ext cx="1371601" cy="674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Low mode activity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786563" y="3472052"/>
            <a:ext cx="1915717" cy="674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Shells 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197080" y="4441422"/>
            <a:ext cx="1593056" cy="8382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Observe Natural Modes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086600" y="4411738"/>
            <a:ext cx="1562100" cy="8382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Excite modes using RMP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197080" y="1794731"/>
            <a:ext cx="3505200" cy="33745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~1.5 weeks/equilibrium (5 total)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7152" y="1721028"/>
            <a:ext cx="2366962" cy="33745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2 weeks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6201" y="3277684"/>
            <a:ext cx="2371726" cy="33745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 week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736433" y="3494201"/>
            <a:ext cx="900113" cy="674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Shells out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Straight Arrow Connector 28"/>
          <p:cNvCxnSpPr>
            <a:endCxn id="12" idx="0"/>
          </p:cNvCxnSpPr>
          <p:nvPr/>
        </p:nvCxnSpPr>
        <p:spPr>
          <a:xfrm>
            <a:off x="8229600" y="2151299"/>
            <a:ext cx="0" cy="347843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6162675" y="2132188"/>
            <a:ext cx="1" cy="35432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7236620" y="3174057"/>
            <a:ext cx="3" cy="32014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8317707" y="3169428"/>
            <a:ext cx="0" cy="30616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162676" y="3188911"/>
            <a:ext cx="1" cy="27895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7236622" y="4146967"/>
            <a:ext cx="1" cy="287654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8245080" y="4146967"/>
            <a:ext cx="1" cy="284666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0"/>
          <p:cNvCxnSpPr/>
          <p:nvPr/>
        </p:nvCxnSpPr>
        <p:spPr>
          <a:xfrm rot="10800000" flipV="1">
            <a:off x="6493670" y="4172699"/>
            <a:ext cx="467322" cy="67016"/>
          </a:xfrm>
          <a:prstGeom prst="bentConnector3">
            <a:avLst>
              <a:gd name="adj1" fmla="val 3121"/>
            </a:avLst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5984083" y="4169116"/>
            <a:ext cx="0" cy="27230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6493670" y="4219545"/>
            <a:ext cx="0" cy="22187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7086600" y="5243237"/>
            <a:ext cx="1562100" cy="33745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 week/</a:t>
            </a:r>
            <a:r>
              <a:rPr lang="en-US" dirty="0" err="1" smtClean="0">
                <a:solidFill>
                  <a:schemeClr val="tx1"/>
                </a:solidFill>
              </a:rPr>
              <a:t>equil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197080" y="5279624"/>
            <a:ext cx="1593056" cy="33745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 week/</a:t>
            </a:r>
            <a:r>
              <a:rPr lang="en-US" dirty="0" err="1" smtClean="0">
                <a:solidFill>
                  <a:schemeClr val="tx1"/>
                </a:solidFill>
              </a:rPr>
              <a:t>equil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6" name="Straight Arrow Connector 65"/>
          <p:cNvCxnSpPr/>
          <p:nvPr/>
        </p:nvCxnSpPr>
        <p:spPr>
          <a:xfrm flipH="1">
            <a:off x="1240632" y="2058485"/>
            <a:ext cx="1" cy="304799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2867025" y="1209079"/>
            <a:ext cx="1981200" cy="58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Model </a:t>
            </a:r>
            <a:r>
              <a:rPr lang="en-US" dirty="0" err="1" smtClean="0">
                <a:solidFill>
                  <a:schemeClr val="tx1"/>
                </a:solidFill>
              </a:rPr>
              <a:t>Equilibria</a:t>
            </a:r>
            <a:r>
              <a:rPr lang="en-US" dirty="0" smtClean="0">
                <a:solidFill>
                  <a:schemeClr val="tx1"/>
                </a:solidFill>
              </a:rPr>
              <a:t> w/ </a:t>
            </a:r>
            <a:r>
              <a:rPr lang="en-US" dirty="0" err="1" smtClean="0">
                <a:solidFill>
                  <a:schemeClr val="tx1"/>
                </a:solidFill>
              </a:rPr>
              <a:t>TokaMac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0" name="Straight Arrow Connector 69"/>
          <p:cNvCxnSpPr>
            <a:stCxn id="5" idx="1"/>
            <a:endCxn id="68" idx="3"/>
          </p:cNvCxnSpPr>
          <p:nvPr/>
        </p:nvCxnSpPr>
        <p:spPr>
          <a:xfrm flipH="1">
            <a:off x="4848225" y="1501905"/>
            <a:ext cx="348855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/>
          <p:cNvSpPr/>
          <p:nvPr/>
        </p:nvSpPr>
        <p:spPr>
          <a:xfrm>
            <a:off x="2867024" y="2524552"/>
            <a:ext cx="1981200" cy="58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Model modes w/ DCON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6" name="Straight Arrow Connector 75"/>
          <p:cNvCxnSpPr>
            <a:stCxn id="68" idx="2"/>
          </p:cNvCxnSpPr>
          <p:nvPr/>
        </p:nvCxnSpPr>
        <p:spPr>
          <a:xfrm>
            <a:off x="3857625" y="1794731"/>
            <a:ext cx="0" cy="720889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2895600" y="4441423"/>
            <a:ext cx="1981200" cy="7949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Project modes to sensors with VALEN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81" name="Straight Arrow Connector 80"/>
          <p:cNvCxnSpPr/>
          <p:nvPr/>
        </p:nvCxnSpPr>
        <p:spPr>
          <a:xfrm flipH="1">
            <a:off x="4838701" y="2978815"/>
            <a:ext cx="219074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40"/>
          <p:cNvCxnSpPr>
            <a:endCxn id="5" idx="1"/>
          </p:cNvCxnSpPr>
          <p:nvPr/>
        </p:nvCxnSpPr>
        <p:spPr>
          <a:xfrm rot="5400000" flipH="1" flipV="1">
            <a:off x="4388971" y="2170709"/>
            <a:ext cx="1476913" cy="139306"/>
          </a:xfrm>
          <a:prstGeom prst="bentConnector2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endCxn id="78" idx="3"/>
          </p:cNvCxnSpPr>
          <p:nvPr/>
        </p:nvCxnSpPr>
        <p:spPr>
          <a:xfrm flipH="1">
            <a:off x="4876800" y="4838700"/>
            <a:ext cx="323850" cy="223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75" idx="2"/>
          </p:cNvCxnSpPr>
          <p:nvPr/>
        </p:nvCxnSpPr>
        <p:spPr>
          <a:xfrm flipH="1">
            <a:off x="3848100" y="3110204"/>
            <a:ext cx="9524" cy="1326162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40"/>
          <p:cNvCxnSpPr>
            <a:endCxn id="68" idx="1"/>
          </p:cNvCxnSpPr>
          <p:nvPr/>
        </p:nvCxnSpPr>
        <p:spPr>
          <a:xfrm rot="5400000" flipH="1" flipV="1">
            <a:off x="2093807" y="2027475"/>
            <a:ext cx="1298788" cy="247648"/>
          </a:xfrm>
          <a:prstGeom prst="bentConnector2">
            <a:avLst/>
          </a:prstGeom>
          <a:ln w="254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V="1">
            <a:off x="2619377" y="2807494"/>
            <a:ext cx="254792" cy="49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2438399" y="2807984"/>
            <a:ext cx="428625" cy="35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tangle 140"/>
          <p:cNvSpPr/>
          <p:nvPr/>
        </p:nvSpPr>
        <p:spPr>
          <a:xfrm>
            <a:off x="166690" y="5715000"/>
            <a:ext cx="8482010" cy="108352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Look for effects on: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Natural Modes: Mode Shape, Saturated Amplitude, Growth rates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Driven Modes: Mode Response, </a:t>
            </a:r>
            <a:r>
              <a:rPr lang="en-US" dirty="0" err="1" smtClean="0">
                <a:solidFill>
                  <a:schemeClr val="tx1"/>
                </a:solidFill>
              </a:rPr>
              <a:t>Disruptivity</a:t>
            </a:r>
            <a:r>
              <a:rPr lang="en-US" dirty="0" smtClean="0">
                <a:solidFill>
                  <a:schemeClr val="tx1"/>
                </a:solidFill>
              </a:rPr>
              <a:t>, Resonant </a:t>
            </a:r>
            <a:r>
              <a:rPr lang="en-US" dirty="0" err="1" smtClean="0">
                <a:solidFill>
                  <a:schemeClr val="tx1"/>
                </a:solidFill>
              </a:rPr>
              <a:t>Helicity</a:t>
            </a:r>
            <a:r>
              <a:rPr lang="en-US" dirty="0" smtClean="0">
                <a:solidFill>
                  <a:schemeClr val="tx1"/>
                </a:solidFill>
              </a:rPr>
              <a:t>/bandwidth</a:t>
            </a:r>
          </a:p>
        </p:txBody>
      </p:sp>
    </p:spTree>
    <p:extLst>
      <p:ext uri="{BB962C8B-B14F-4D97-AF65-F5344CB8AC3E}">
        <p14:creationId xmlns:p14="http://schemas.microsoft.com/office/powerpoint/2010/main" val="3069121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Outline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Introduction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Motivation for Shaped Plasma Research on HBT-EP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HBT-EP Baseline and New Capabilities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Analysis Procedures</a:t>
            </a:r>
          </a:p>
          <a:p>
            <a:pPr lvl="1" eaLnBrk="1" hangingPunct="1"/>
            <a:endParaRPr lang="en-US" sz="1600" dirty="0" smtClean="0"/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New Challenges with Shaped Plasmas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Plasma/Sensor coupling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Positional Instability</a:t>
            </a:r>
          </a:p>
          <a:p>
            <a:pPr marL="457200" lvl="1" indent="0" eaLnBrk="1" hangingPunct="1">
              <a:buNone/>
            </a:pPr>
            <a:endParaRPr lang="en-US" sz="1600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Proposed Research Plan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Observe structure and dynamics of RWM in shaped Plasmas</a:t>
            </a:r>
          </a:p>
          <a:p>
            <a:pPr lvl="2" eaLnBrk="1" hangingPunct="1"/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Natural structure/growth rates </a:t>
            </a:r>
          </a:p>
          <a:p>
            <a:pPr lvl="2" eaLnBrk="1" hangingPunct="1"/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RMP Response</a:t>
            </a:r>
          </a:p>
          <a:p>
            <a:pPr lvl="2" eaLnBrk="1" hangingPunct="1"/>
            <a:endParaRPr lang="en-US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tx2"/>
                </a:solidFill>
              </a:rPr>
              <a:t>Initial Results</a:t>
            </a:r>
          </a:p>
          <a:p>
            <a:pPr eaLnBrk="1" hangingPunct="1"/>
            <a:endParaRPr lang="en-US" sz="1600" dirty="0" smtClean="0">
              <a:solidFill>
                <a:schemeClr val="tx2"/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Summary</a:t>
            </a:r>
            <a:endParaRPr lang="en-US" sz="16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3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5334000" cy="4525963"/>
          </a:xfrm>
        </p:spPr>
        <p:txBody>
          <a:bodyPr/>
          <a:lstStyle/>
          <a:p>
            <a:r>
              <a:rPr lang="en-US" dirty="0" smtClean="0"/>
              <a:t>Shaping Coil has been constructed and installed on HBT-EP</a:t>
            </a:r>
          </a:p>
          <a:p>
            <a:pPr lvl="1"/>
            <a:r>
              <a:rPr lang="en-US" dirty="0" smtClean="0"/>
              <a:t>Allows investigation of a wide array of shaped configurations</a:t>
            </a:r>
          </a:p>
          <a:p>
            <a:pPr lvl="1"/>
            <a:r>
              <a:rPr lang="en-US" dirty="0" smtClean="0"/>
              <a:t>Diverted operation has been demonstrated for first time in HBT-EP      (Shot 85385)</a:t>
            </a:r>
          </a:p>
          <a:p>
            <a:r>
              <a:rPr lang="en-US" dirty="0" smtClean="0"/>
              <a:t>Shot development in process</a:t>
            </a:r>
          </a:p>
          <a:p>
            <a:pPr lvl="1"/>
            <a:r>
              <a:rPr lang="en-US" dirty="0" smtClean="0"/>
              <a:t>Well centered, MR-steady, high </a:t>
            </a:r>
            <a:r>
              <a:rPr lang="en-US" dirty="0" err="1" smtClean="0"/>
              <a:t>I</a:t>
            </a:r>
            <a:r>
              <a:rPr lang="en-US" baseline="-25000" dirty="0" err="1" smtClean="0"/>
              <a:t>sh</a:t>
            </a:r>
            <a:r>
              <a:rPr lang="en-US" dirty="0" smtClean="0"/>
              <a:t> shots under development            (Shot 89341) </a:t>
            </a:r>
            <a:endParaRPr 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1" y="1828800"/>
            <a:ext cx="3733800" cy="4203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848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r>
              <a:rPr lang="en-US" dirty="0" smtClean="0"/>
              <a:t>VALEN has successfully been used to connect sensor measurements to </a:t>
            </a:r>
            <a:r>
              <a:rPr lang="en-US" dirty="0" err="1" smtClean="0"/>
              <a:t>B</a:t>
            </a:r>
            <a:r>
              <a:rPr lang="en-US" baseline="-25000" dirty="0" err="1" smtClean="0"/>
              <a:t>n</a:t>
            </a:r>
            <a:r>
              <a:rPr lang="en-US" dirty="0" smtClean="0"/>
              <a:t> at plasma surface</a:t>
            </a:r>
          </a:p>
          <a:p>
            <a:r>
              <a:rPr lang="en-US" dirty="0" smtClean="0"/>
              <a:t>Discrepancy between DCON and BD reduced significantly</a:t>
            </a:r>
          </a:p>
          <a:p>
            <a:r>
              <a:rPr lang="en-US" dirty="0" smtClean="0"/>
              <a:t>More work required, better equilibrium modeling and larger database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9000"/>
            <a:ext cx="4467934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7936" y="3352800"/>
            <a:ext cx="4676064" cy="3505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256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Results – RMP 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267200" cy="4525963"/>
          </a:xfrm>
        </p:spPr>
        <p:txBody>
          <a:bodyPr/>
          <a:lstStyle/>
          <a:p>
            <a:r>
              <a:rPr lang="en-US" dirty="0" smtClean="0"/>
              <a:t>3 similar shaped shots w/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m/n = 3/1 RMP applied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Data and n=1 fit to data in blue, n/m 3/1 response in red</a:t>
            </a:r>
          </a:p>
          <a:p>
            <a:endParaRPr lang="en-US" dirty="0" smtClean="0"/>
          </a:p>
          <a:p>
            <a:r>
              <a:rPr lang="en-US" dirty="0" err="1" smtClean="0"/>
              <a:t>Poloidal</a:t>
            </a:r>
            <a:r>
              <a:rPr lang="en-US" dirty="0" smtClean="0"/>
              <a:t> variation of amplitude seen, as predicted by VALEN</a:t>
            </a:r>
          </a:p>
          <a:p>
            <a:pPr lvl="1"/>
            <a:r>
              <a:rPr lang="en-US" dirty="0" smtClean="0"/>
              <a:t>Strongest coupling to RMP seen at upper </a:t>
            </a:r>
            <a:r>
              <a:rPr lang="en-US" dirty="0" err="1" smtClean="0"/>
              <a:t>midplane</a:t>
            </a:r>
            <a:endParaRPr lang="en-US" dirty="0" smtClean="0"/>
          </a:p>
          <a:p>
            <a:pPr lvl="1"/>
            <a:r>
              <a:rPr lang="en-US" dirty="0" smtClean="0"/>
              <a:t>Predicted to be strongest at lower </a:t>
            </a:r>
            <a:r>
              <a:rPr lang="en-US" dirty="0" err="1" smtClean="0"/>
              <a:t>midplane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Significant phase shift seen</a:t>
            </a:r>
          </a:p>
          <a:p>
            <a:pPr lvl="1"/>
            <a:r>
              <a:rPr lang="en-US" dirty="0" smtClean="0"/>
              <a:t>Suggests </a:t>
            </a:r>
            <a:r>
              <a:rPr lang="en-US" dirty="0" err="1" smtClean="0"/>
              <a:t>poloidal</a:t>
            </a:r>
            <a:r>
              <a:rPr lang="en-US" dirty="0" smtClean="0"/>
              <a:t> spectrum not just than pure m=3</a:t>
            </a:r>
          </a:p>
        </p:txBody>
      </p:sp>
      <p:pic>
        <p:nvPicPr>
          <p:cNvPr id="1026" name="Picture 2" descr="C:\Users\Byrne\Documents\GitHub\Columbia_work\Thesis Work\Plots\RMP_response_meas_vs_si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840" y="1143000"/>
            <a:ext cx="4599159" cy="5719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/>
          <p:cNvCxnSpPr/>
          <p:nvPr/>
        </p:nvCxnSpPr>
        <p:spPr>
          <a:xfrm flipH="1">
            <a:off x="5029200" y="2286000"/>
            <a:ext cx="3962400" cy="3886200"/>
          </a:xfrm>
          <a:prstGeom prst="line">
            <a:avLst/>
          </a:prstGeom>
          <a:ln w="25400">
            <a:solidFill>
              <a:schemeClr val="tx1"/>
            </a:solidFill>
            <a:prstDash val="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34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Outline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Introduction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Motivation for Shaped Plasma Research on HBT-EP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HBT-EP Baseline and New Capabilities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Analysis Procedures</a:t>
            </a:r>
          </a:p>
          <a:p>
            <a:pPr lvl="1" eaLnBrk="1" hangingPunct="1"/>
            <a:endParaRPr lang="en-US" sz="1600" dirty="0" smtClean="0"/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New Challenges with Shaped Plasmas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Plasma/Sensor coupling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Positional Instability</a:t>
            </a:r>
          </a:p>
          <a:p>
            <a:pPr marL="457200" lvl="1" indent="0" eaLnBrk="1" hangingPunct="1">
              <a:buNone/>
            </a:pPr>
            <a:endParaRPr lang="en-US" sz="1600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Proposed Research Plan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Observe Structure and Dynamics of RWM in Shaped Plasmas</a:t>
            </a:r>
          </a:p>
          <a:p>
            <a:pPr lvl="2" eaLnBrk="1" hangingPunct="1"/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Natural Structure/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G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rowth 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R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ates </a:t>
            </a:r>
          </a:p>
          <a:p>
            <a:pPr lvl="2" eaLnBrk="1" hangingPunct="1"/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RMP Response</a:t>
            </a:r>
          </a:p>
          <a:p>
            <a:pPr lvl="2" eaLnBrk="1" hangingPunct="1"/>
            <a:endParaRPr lang="en-US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Initial Results</a:t>
            </a:r>
          </a:p>
          <a:p>
            <a:pPr eaLnBrk="1" hangingPunct="1"/>
            <a:endParaRPr lang="en-US" sz="1600" dirty="0" smtClean="0">
              <a:solidFill>
                <a:schemeClr val="tx2"/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tx2"/>
                </a:solidFill>
              </a:rPr>
              <a:t>Summary</a:t>
            </a:r>
            <a:endParaRPr lang="en-US" sz="1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11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382000" cy="4754563"/>
          </a:xfrm>
        </p:spPr>
        <p:txBody>
          <a:bodyPr/>
          <a:lstStyle/>
          <a:p>
            <a:r>
              <a:rPr lang="en-US" dirty="0" smtClean="0"/>
              <a:t>This thesis will investigate: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A novel method for projecting the output of MHD codes to predictions of direct measurements using VALEN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structure of resistive wall modes as the plasma boundary is shaped in various ways, including full diversion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growth rate and </a:t>
            </a:r>
            <a:r>
              <a:rPr lang="en-US" dirty="0" err="1" smtClean="0"/>
              <a:t>disruptivity</a:t>
            </a:r>
            <a:r>
              <a:rPr lang="en-US" dirty="0" smtClean="0"/>
              <a:t> of these modes as compared to circular plasmas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effect of passive stabilization on shaped plasma RWMs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The response of shaped plasma RWMs to </a:t>
            </a:r>
            <a:r>
              <a:rPr lang="en-US" dirty="0" smtClean="0"/>
              <a:t>RMPs</a:t>
            </a: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2957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Outline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1600" dirty="0" smtClean="0"/>
              <a:t>Introduction</a:t>
            </a:r>
          </a:p>
          <a:p>
            <a:pPr lvl="1" eaLnBrk="1" hangingPunct="1"/>
            <a:r>
              <a:rPr lang="en-US" sz="1600" dirty="0" smtClean="0"/>
              <a:t>Motivation for Shaped Plasma Research on HBT-EP</a:t>
            </a:r>
          </a:p>
          <a:p>
            <a:pPr lvl="1" eaLnBrk="1" hangingPunct="1"/>
            <a:r>
              <a:rPr lang="en-US" sz="1600" dirty="0" smtClean="0"/>
              <a:t>HBT-EP Baseline and New Capabilities</a:t>
            </a:r>
          </a:p>
          <a:p>
            <a:pPr lvl="1" eaLnBrk="1" hangingPunct="1"/>
            <a:r>
              <a:rPr lang="en-US" sz="1600" dirty="0" smtClean="0"/>
              <a:t>Analysis Procedures</a:t>
            </a:r>
          </a:p>
          <a:p>
            <a:pPr lvl="1" eaLnBrk="1" hangingPunct="1"/>
            <a:endParaRPr lang="en-US" sz="1600" dirty="0" smtClean="0"/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New Challenges with Shaped Plasmas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Plasma/Sensor coupling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Positional Instability</a:t>
            </a:r>
          </a:p>
          <a:p>
            <a:pPr marL="457200" lvl="1" indent="0" eaLnBrk="1" hangingPunct="1">
              <a:buNone/>
            </a:pPr>
            <a:endParaRPr lang="en-US" sz="1600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Proposed Research Plan</a:t>
            </a:r>
          </a:p>
          <a:p>
            <a:pPr lvl="1"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Observe Structure and Dynamics of RWM in Shaped Plasmas</a:t>
            </a:r>
          </a:p>
          <a:p>
            <a:pPr lvl="2" eaLnBrk="1" hangingPunct="1"/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Natural Structure/Growth 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R</a:t>
            </a:r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ates </a:t>
            </a:r>
          </a:p>
          <a:p>
            <a:pPr lvl="2" eaLnBrk="1" hangingPunct="1"/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RMP Response</a:t>
            </a:r>
          </a:p>
          <a:p>
            <a:pPr lvl="2" eaLnBrk="1" hangingPunct="1"/>
            <a:endParaRPr lang="en-US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Initial Results</a:t>
            </a:r>
          </a:p>
          <a:p>
            <a:pPr eaLnBrk="1" hangingPunct="1"/>
            <a:endParaRPr lang="en-US" sz="1600" dirty="0" smtClean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eaLnBrk="1" hangingPunct="1"/>
            <a:r>
              <a:rPr lang="en-US" sz="16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Summary</a:t>
            </a:r>
            <a:endParaRPr lang="en-US" sz="16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97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Analysis procedures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382000" cy="2743200"/>
          </a:xfrm>
        </p:spPr>
        <p:txBody>
          <a:bodyPr/>
          <a:lstStyle/>
          <a:p>
            <a:r>
              <a:rPr lang="en-US" sz="1800" dirty="0" smtClean="0"/>
              <a:t>Plasma </a:t>
            </a:r>
            <a:r>
              <a:rPr lang="en-US" sz="1800" dirty="0" err="1" smtClean="0"/>
              <a:t>equilibria</a:t>
            </a:r>
            <a:r>
              <a:rPr lang="en-US" sz="1800" dirty="0" smtClean="0"/>
              <a:t> solved for using </a:t>
            </a:r>
            <a:r>
              <a:rPr lang="en-US" sz="1800" dirty="0" err="1" smtClean="0"/>
              <a:t>TokaMac</a:t>
            </a:r>
            <a:endParaRPr lang="en-US" sz="1800" dirty="0" smtClean="0"/>
          </a:p>
          <a:p>
            <a:endParaRPr lang="en-US" sz="1800" dirty="0" smtClean="0"/>
          </a:p>
          <a:p>
            <a:r>
              <a:rPr lang="en-US" sz="1800" dirty="0" smtClean="0"/>
              <a:t>Equilibria </a:t>
            </a:r>
            <a:r>
              <a:rPr lang="en-US" sz="1800" u="sng" dirty="0" smtClean="0"/>
              <a:t>ideal</a:t>
            </a:r>
            <a:r>
              <a:rPr lang="en-US" sz="1800" dirty="0" smtClean="0"/>
              <a:t> stability modeled in DCON (edge = </a:t>
            </a:r>
            <a:r>
              <a:rPr lang="el-GR" sz="1800" dirty="0" smtClean="0">
                <a:latin typeface="Times New Roman" pitchFamily="18" charset="0"/>
                <a:cs typeface="Times New Roman" pitchFamily="18" charset="0"/>
              </a:rPr>
              <a:t>Ψ</a:t>
            </a:r>
            <a:r>
              <a:rPr lang="en-US" sz="1800" baseline="-25000" dirty="0" smtClean="0"/>
              <a:t>99.5</a:t>
            </a:r>
            <a:r>
              <a:rPr lang="en-US" sz="1800" dirty="0" smtClean="0"/>
              <a:t>)</a:t>
            </a:r>
          </a:p>
          <a:p>
            <a:endParaRPr lang="en-US" sz="1800" dirty="0" smtClean="0"/>
          </a:p>
          <a:p>
            <a:r>
              <a:rPr lang="en-US" sz="1800" dirty="0"/>
              <a:t>S</a:t>
            </a:r>
            <a:r>
              <a:rPr lang="en-US" sz="1800" dirty="0" smtClean="0"/>
              <a:t>ensor pickup forward modeled using VALEN</a:t>
            </a:r>
          </a:p>
          <a:p>
            <a:endParaRPr lang="en-US" sz="1800" dirty="0" smtClean="0"/>
          </a:p>
          <a:p>
            <a:r>
              <a:rPr lang="en-US" sz="1800" dirty="0" smtClean="0"/>
              <a:t>Actual measurements decomposed to coherent modes via biorthogonal decomposition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53" y="4297792"/>
            <a:ext cx="8085920" cy="256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84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- 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tokamak</a:t>
            </a:r>
            <a:r>
              <a:rPr lang="en-US" dirty="0" smtClean="0"/>
              <a:t> fusion plasma will need to be shaped</a:t>
            </a:r>
          </a:p>
          <a:p>
            <a:pPr lvl="1"/>
            <a:r>
              <a:rPr lang="en-US" dirty="0" smtClean="0"/>
              <a:t>Fusion </a:t>
            </a:r>
            <a:r>
              <a:rPr lang="en-US" dirty="0"/>
              <a:t>p</a:t>
            </a:r>
            <a:r>
              <a:rPr lang="en-US" dirty="0" smtClean="0"/>
              <a:t>lasma heat load too high for material limiter</a:t>
            </a:r>
          </a:p>
          <a:p>
            <a:pPr lvl="2"/>
            <a:r>
              <a:rPr lang="en-US" dirty="0" smtClean="0"/>
              <a:t>Exhaust redirected to diverter protects instruments, VV wall</a:t>
            </a:r>
          </a:p>
          <a:p>
            <a:pPr lvl="1"/>
            <a:r>
              <a:rPr lang="en-US" dirty="0" smtClean="0"/>
              <a:t>Shaping allows access to higher </a:t>
            </a:r>
            <a:r>
              <a:rPr lang="el-GR" dirty="0" smtClean="0"/>
              <a:t>β</a:t>
            </a:r>
            <a:r>
              <a:rPr lang="en-US" dirty="0" smtClean="0"/>
              <a:t> regimes, easier access to H-Mode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All present and planned advanced </a:t>
            </a:r>
            <a:r>
              <a:rPr lang="en-US" dirty="0" err="1" smtClean="0"/>
              <a:t>tokamaks</a:t>
            </a:r>
            <a:r>
              <a:rPr lang="en-US" dirty="0" smtClean="0"/>
              <a:t> are non-circular</a:t>
            </a:r>
          </a:p>
        </p:txBody>
      </p:sp>
      <p:pic>
        <p:nvPicPr>
          <p:cNvPr id="26628" name="Picture 4" descr="D:\Documents\IT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" y="3733800"/>
            <a:ext cx="7658100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06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- 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tokamak</a:t>
            </a:r>
            <a:r>
              <a:rPr lang="en-US" dirty="0" smtClean="0"/>
              <a:t> </a:t>
            </a:r>
            <a:r>
              <a:rPr lang="en-US" dirty="0"/>
              <a:t>fusion plasma will need to be </a:t>
            </a:r>
            <a:r>
              <a:rPr lang="en-US" dirty="0" smtClean="0"/>
              <a:t>shaped</a:t>
            </a:r>
          </a:p>
          <a:p>
            <a:endParaRPr lang="en-US" dirty="0"/>
          </a:p>
          <a:p>
            <a:r>
              <a:rPr lang="en-US" dirty="0" smtClean="0"/>
              <a:t>HBT-EP’s Mission (in part):</a:t>
            </a:r>
          </a:p>
          <a:p>
            <a:pPr lvl="1"/>
            <a:r>
              <a:rPr lang="en-US" dirty="0" smtClean="0"/>
              <a:t>To quantify external kink dynamics and multimode response to applied magnetic perturbations… in ways that are ITER and reactor relevant</a:t>
            </a:r>
            <a:r>
              <a:rPr lang="en-US" baseline="30000" dirty="0" smtClean="0"/>
              <a:t>[1]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Kink instabilities potentially limit performance in fusion reactors</a:t>
            </a:r>
          </a:p>
          <a:p>
            <a:endParaRPr lang="en-US" dirty="0" smtClean="0"/>
          </a:p>
          <a:p>
            <a:r>
              <a:rPr lang="en-US" dirty="0" smtClean="0"/>
              <a:t>HBT-EP is well instrumented to measure external kink modes</a:t>
            </a:r>
          </a:p>
          <a:p>
            <a:pPr lvl="1"/>
            <a:r>
              <a:rPr lang="en-US" dirty="0" smtClean="0"/>
              <a:t>High resolution magnetic sensors</a:t>
            </a:r>
          </a:p>
          <a:p>
            <a:pPr lvl="1"/>
            <a:r>
              <a:rPr lang="en-US" dirty="0" smtClean="0"/>
              <a:t>Passive stabilization and active control through flexible configuration</a:t>
            </a:r>
          </a:p>
          <a:p>
            <a:endParaRPr lang="en-US" dirty="0"/>
          </a:p>
          <a:p>
            <a:r>
              <a:rPr lang="en-US" dirty="0"/>
              <a:t>Shaping HBT-EP’s plasmas increases relevancy </a:t>
            </a:r>
            <a:r>
              <a:rPr lang="en-US" dirty="0" smtClean="0"/>
              <a:t>of kink studies to </a:t>
            </a:r>
            <a:r>
              <a:rPr lang="en-US" dirty="0"/>
              <a:t>fusion reactors</a:t>
            </a:r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638800" y="6548734"/>
            <a:ext cx="3886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aseline="30000" dirty="0"/>
              <a:t>1</a:t>
            </a:r>
            <a:r>
              <a:rPr lang="en-US" sz="1200" dirty="0" smtClean="0"/>
              <a:t>HBT-EP Narrative, FY 2011-2013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7807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HBT-EP Capabilities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pPr eaLnBrk="1" hangingPunct="1"/>
            <a:r>
              <a:rPr lang="en-US" dirty="0" smtClean="0"/>
              <a:t>High resolution magnetic sensors</a:t>
            </a:r>
          </a:p>
          <a:p>
            <a:pPr lvl="1" eaLnBrk="1" hangingPunct="1"/>
            <a:r>
              <a:rPr lang="en-US" dirty="0" smtClean="0"/>
              <a:t>216 total sensors, in 3 arrays, measure radial and poloidal field</a:t>
            </a:r>
          </a:p>
          <a:p>
            <a:pPr eaLnBrk="1" hangingPunct="1"/>
            <a:r>
              <a:rPr lang="en-US" dirty="0" smtClean="0"/>
              <a:t>Highly modular passively stabilizing shells</a:t>
            </a:r>
          </a:p>
          <a:p>
            <a:pPr lvl="1" eaLnBrk="1" hangingPunct="1"/>
            <a:r>
              <a:rPr lang="en-US" dirty="0" smtClean="0"/>
              <a:t>2 independently </a:t>
            </a:r>
            <a:r>
              <a:rPr lang="en-US" dirty="0" err="1" smtClean="0"/>
              <a:t>positionable</a:t>
            </a:r>
            <a:r>
              <a:rPr lang="en-US" dirty="0" smtClean="0"/>
              <a:t> sets of 10 stainless steel/</a:t>
            </a:r>
            <a:r>
              <a:rPr lang="en-US" dirty="0" err="1" smtClean="0"/>
              <a:t>SS+ferritic</a:t>
            </a:r>
            <a:r>
              <a:rPr lang="en-US" dirty="0" smtClean="0"/>
              <a:t> walls</a:t>
            </a:r>
          </a:p>
          <a:p>
            <a:pPr eaLnBrk="1" hangingPunct="1"/>
            <a:r>
              <a:rPr lang="en-US" dirty="0" smtClean="0"/>
              <a:t>Active </a:t>
            </a:r>
            <a:r>
              <a:rPr lang="en-US" dirty="0"/>
              <a:t>c</a:t>
            </a:r>
            <a:r>
              <a:rPr lang="en-US" dirty="0" smtClean="0"/>
              <a:t>ontrol coils</a:t>
            </a:r>
          </a:p>
          <a:p>
            <a:pPr lvl="1" eaLnBrk="1" hangingPunct="1"/>
            <a:r>
              <a:rPr lang="en-US" dirty="0" smtClean="0"/>
              <a:t>2 coils per shell (of 6) can be independently driven for RMP or feedback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96135"/>
            <a:ext cx="6705600" cy="336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1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715" y="2286000"/>
            <a:ext cx="4634285" cy="32114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HBT-EP Capabilities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5029200" cy="5029200"/>
          </a:xfrm>
        </p:spPr>
        <p:txBody>
          <a:bodyPr/>
          <a:lstStyle/>
          <a:p>
            <a:r>
              <a:rPr lang="en-US" dirty="0" smtClean="0"/>
              <a:t>Zero net turns</a:t>
            </a:r>
          </a:p>
          <a:p>
            <a:pPr lvl="1"/>
            <a:r>
              <a:rPr lang="en-US" dirty="0" smtClean="0"/>
              <a:t>Center </a:t>
            </a:r>
            <a:r>
              <a:rPr lang="en-US" dirty="0" smtClean="0"/>
              <a:t>bundle of 4 </a:t>
            </a:r>
            <a:r>
              <a:rPr lang="en-US" dirty="0" smtClean="0"/>
              <a:t>turns (co-</a:t>
            </a:r>
            <a:r>
              <a:rPr lang="en-US" dirty="0" err="1" smtClean="0"/>
              <a:t>I</a:t>
            </a:r>
            <a:r>
              <a:rPr lang="en-US" baseline="-25000" dirty="0" err="1" smtClean="0"/>
              <a:t>p</a:t>
            </a:r>
            <a:r>
              <a:rPr lang="en-US" dirty="0" smtClean="0"/>
              <a:t>)    flanked </a:t>
            </a:r>
            <a:r>
              <a:rPr lang="en-US" dirty="0" smtClean="0"/>
              <a:t>by 2 bundles </a:t>
            </a:r>
            <a:r>
              <a:rPr lang="en-US" dirty="0" smtClean="0"/>
              <a:t>of 2 (contra-</a:t>
            </a:r>
            <a:r>
              <a:rPr lang="en-US" dirty="0" err="1" smtClean="0"/>
              <a:t>I</a:t>
            </a:r>
            <a:r>
              <a:rPr lang="en-US" baseline="-25000" dirty="0" err="1"/>
              <a:t>p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All </a:t>
            </a:r>
            <a:r>
              <a:rPr lang="en-US" dirty="0" smtClean="0"/>
              <a:t>bundles connected in </a:t>
            </a:r>
            <a:r>
              <a:rPr lang="en-US" dirty="0" smtClean="0"/>
              <a:t>series</a:t>
            </a:r>
          </a:p>
          <a:p>
            <a:pPr lvl="2"/>
            <a:r>
              <a:rPr lang="en-US" dirty="0" smtClean="0"/>
              <a:t>low self/mutual inductance</a:t>
            </a:r>
          </a:p>
          <a:p>
            <a:pPr lvl="2"/>
            <a:r>
              <a:rPr lang="en-US" dirty="0" smtClean="0"/>
              <a:t>Low power supply requirements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Max current: 7.5 kA / turn</a:t>
            </a:r>
          </a:p>
          <a:p>
            <a:pPr lvl="1"/>
            <a:r>
              <a:rPr lang="en-US" dirty="0" smtClean="0"/>
              <a:t>Center bundle current: 2*</a:t>
            </a:r>
            <a:r>
              <a:rPr lang="en-US" dirty="0" err="1" smtClean="0"/>
              <a:t>I</a:t>
            </a:r>
            <a:r>
              <a:rPr lang="en-US" baseline="-25000" dirty="0" err="1" smtClean="0"/>
              <a:t>p</a:t>
            </a:r>
            <a:endParaRPr lang="en-US" baseline="-25000" dirty="0" smtClean="0"/>
          </a:p>
          <a:p>
            <a:pPr lvl="2"/>
            <a:endParaRPr lang="en-US" dirty="0" smtClean="0"/>
          </a:p>
          <a:p>
            <a:r>
              <a:rPr lang="en-US" dirty="0" smtClean="0"/>
              <a:t>Arbitrary current/polarity</a:t>
            </a:r>
          </a:p>
          <a:p>
            <a:pPr lvl="1"/>
            <a:r>
              <a:rPr lang="en-US" dirty="0" smtClean="0"/>
              <a:t>Allows variety of shapes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Fast startup, sustained current</a:t>
            </a:r>
          </a:p>
          <a:p>
            <a:pPr lvl="1"/>
            <a:r>
              <a:rPr lang="el-GR" dirty="0" smtClean="0">
                <a:latin typeface="Times New Roman"/>
                <a:cs typeface="Times New Roman"/>
              </a:rPr>
              <a:t>τ</a:t>
            </a:r>
            <a:r>
              <a:rPr lang="en-US" baseline="-25000" dirty="0" smtClean="0"/>
              <a:t>start </a:t>
            </a:r>
            <a:r>
              <a:rPr lang="en-US" dirty="0" smtClean="0"/>
              <a:t>&lt; 1ms</a:t>
            </a:r>
          </a:p>
          <a:p>
            <a:pPr lvl="1"/>
            <a:r>
              <a:rPr lang="el-GR" dirty="0" smtClean="0">
                <a:latin typeface="Times New Roman"/>
                <a:cs typeface="Times New Roman"/>
              </a:rPr>
              <a:t>τ</a:t>
            </a:r>
            <a:r>
              <a:rPr lang="en-US" baseline="-25000" dirty="0" smtClean="0"/>
              <a:t>peak</a:t>
            </a:r>
            <a:r>
              <a:rPr lang="en-US" dirty="0" smtClean="0"/>
              <a:t> &gt; 7ms –&gt;   </a:t>
            </a:r>
            <a:r>
              <a:rPr lang="en-US" dirty="0" err="1" smtClean="0"/>
              <a:t>I</a:t>
            </a:r>
            <a:r>
              <a:rPr lang="en-US" baseline="-25000" dirty="0" err="1" smtClean="0"/>
              <a:t>peak</a:t>
            </a:r>
            <a:r>
              <a:rPr lang="en-US" dirty="0" smtClean="0"/>
              <a:t> &gt; .9 * max( I</a:t>
            </a:r>
            <a:r>
              <a:rPr lang="en-US" baseline="-25000" dirty="0" smtClean="0"/>
              <a:t>max</a:t>
            </a:r>
            <a:r>
              <a:rPr lang="en-US" dirty="0" smtClean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069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C:\Users\Byrne\Downloads\89200_PA2_30_fluct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180" y="4065386"/>
            <a:ext cx="4601345" cy="1347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Byrne\Downloads\89200_PA2_30_raw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575" y="1066800"/>
            <a:ext cx="4533897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Data Acquisition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2988"/>
            <a:ext cx="4159624" cy="5432612"/>
          </a:xfrm>
        </p:spPr>
        <p:txBody>
          <a:bodyPr/>
          <a:lstStyle/>
          <a:p>
            <a:r>
              <a:rPr lang="en-US" dirty="0" smtClean="0"/>
              <a:t>Sensors record partially integrated signal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/>
              <a:t>I</a:t>
            </a:r>
            <a:r>
              <a:rPr lang="en-US" dirty="0" smtClean="0"/>
              <a:t>ntegrated signal in software</a:t>
            </a:r>
          </a:p>
          <a:p>
            <a:r>
              <a:rPr lang="en-US" dirty="0" smtClean="0"/>
              <a:t>Smooth equilibrium fit to data</a:t>
            </a:r>
          </a:p>
          <a:p>
            <a:endParaRPr lang="en-US" dirty="0"/>
          </a:p>
          <a:p>
            <a:r>
              <a:rPr lang="en-US" dirty="0" smtClean="0"/>
              <a:t>Fluctuations separated from signal by subtracting equilibrium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Fluctuations arranged and contour plotted</a:t>
            </a:r>
          </a:p>
          <a:p>
            <a:pPr lvl="1"/>
            <a:r>
              <a:rPr lang="en-US" dirty="0" smtClean="0"/>
              <a:t>Dominant mode &amp; frequency often visible by inspection</a:t>
            </a:r>
            <a:endParaRPr lang="en-US" dirty="0"/>
          </a:p>
        </p:txBody>
      </p:sp>
      <p:pic>
        <p:nvPicPr>
          <p:cNvPr id="7" name="Picture 6" descr="85402_PA2_stripey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6824" y="5463988"/>
            <a:ext cx="4495800" cy="137160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H="1">
            <a:off x="4729164" y="5286375"/>
            <a:ext cx="1747836" cy="254794"/>
          </a:xfrm>
          <a:prstGeom prst="line">
            <a:avLst/>
          </a:prstGeom>
          <a:ln w="31750">
            <a:solidFill>
              <a:srgbClr val="FF7C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6896100" y="5286375"/>
            <a:ext cx="2207420" cy="254794"/>
          </a:xfrm>
          <a:prstGeom prst="line">
            <a:avLst/>
          </a:prstGeom>
          <a:ln w="31750">
            <a:solidFill>
              <a:srgbClr val="FF7C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5" descr="C:\Users\Byrne\Downloads\89200_PA2_30_integrated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2735416"/>
            <a:ext cx="4617244" cy="1339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0731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Biorthogonal</a:t>
            </a:r>
            <a:r>
              <a:rPr lang="en-US" dirty="0" smtClean="0"/>
              <a:t> Decomposition (BD)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25963"/>
          </a:xfrm>
        </p:spPr>
        <p:txBody>
          <a:bodyPr/>
          <a:lstStyle/>
          <a:p>
            <a:r>
              <a:rPr lang="en-US" dirty="0" smtClean="0"/>
              <a:t>BD resolves </a:t>
            </a:r>
            <a:r>
              <a:rPr lang="en-US" dirty="0"/>
              <a:t>coherent modes </a:t>
            </a:r>
            <a:r>
              <a:rPr lang="en-US" dirty="0" smtClean="0"/>
              <a:t>from fluctuations</a:t>
            </a:r>
            <a:endParaRPr lang="en-US" dirty="0"/>
          </a:p>
          <a:p>
            <a:pPr lvl="1"/>
            <a:r>
              <a:rPr lang="en-US" dirty="0"/>
              <a:t>Mathematically equivalent </a:t>
            </a:r>
            <a:r>
              <a:rPr lang="en-US" dirty="0" smtClean="0"/>
              <a:t>to singular </a:t>
            </a:r>
            <a:r>
              <a:rPr lang="en-US" dirty="0"/>
              <a:t>value </a:t>
            </a:r>
            <a:r>
              <a:rPr lang="en-US" dirty="0" smtClean="0"/>
              <a:t>decomposition</a:t>
            </a:r>
          </a:p>
          <a:p>
            <a:pPr lvl="1"/>
            <a:r>
              <a:rPr lang="en-US" dirty="0" smtClean="0"/>
              <a:t>Coherent traveling modes isolated from fluctuations as degenerate pairs</a:t>
            </a:r>
          </a:p>
          <a:p>
            <a:pPr lvl="1"/>
            <a:r>
              <a:rPr lang="en-US" dirty="0" smtClean="0"/>
              <a:t>Modes further broken into temporal and spatial </a:t>
            </a:r>
            <a:r>
              <a:rPr lang="en-US" dirty="0" smtClean="0"/>
              <a:t>components</a:t>
            </a:r>
            <a:endParaRPr lang="en-US" dirty="0" smtClean="0"/>
          </a:p>
          <a:p>
            <a:pPr lvl="1"/>
            <a:r>
              <a:rPr lang="en-US" dirty="0" smtClean="0"/>
              <a:t>Requires </a:t>
            </a:r>
            <a:r>
              <a:rPr lang="en-US" dirty="0"/>
              <a:t>no a priori </a:t>
            </a:r>
            <a:r>
              <a:rPr lang="en-US" dirty="0" smtClean="0"/>
              <a:t>assumption of </a:t>
            </a:r>
            <a:r>
              <a:rPr lang="en-US" dirty="0"/>
              <a:t>mode </a:t>
            </a:r>
            <a:r>
              <a:rPr lang="en-US" dirty="0" smtClean="0"/>
              <a:t>basis</a:t>
            </a:r>
          </a:p>
          <a:p>
            <a:pPr lvl="1"/>
            <a:r>
              <a:rPr lang="en-US" dirty="0" smtClean="0"/>
              <a:t>Insensitive to errors in sensor positioning or orientation</a:t>
            </a:r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/>
              <p:cNvSpPr txBox="1">
                <a:spLocks/>
              </p:cNvSpPr>
              <p:nvPr/>
            </p:nvSpPr>
            <p:spPr bwMode="auto">
              <a:xfrm>
                <a:off x="0" y="2057400"/>
                <a:ext cx="9144000" cy="43513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16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4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4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4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4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4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14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Tx/>
                  <a:buNone/>
                </a:pPr>
                <a:endParaRPr lang="en-US" sz="1800" i="1" kern="0" dirty="0" smtClean="0">
                  <a:latin typeface="Cambria Math" panose="02040503050406030204" pitchFamily="18" charset="0"/>
                </a:endParaRPr>
              </a:p>
              <a:p>
                <a:pPr marL="0" indent="0" algn="ctr">
                  <a:buFontTx/>
                  <a:buNone/>
                </a:pPr>
                <a:endParaRPr lang="en-US" sz="1800" i="1" kern="0" dirty="0">
                  <a:latin typeface="Cambria Math" panose="02040503050406030204" pitchFamily="18" charset="0"/>
                </a:endParaRPr>
              </a:p>
              <a:p>
                <a:pPr marL="0" indent="0" algn="ctr">
                  <a:buFontTx/>
                  <a:buNone/>
                </a:pPr>
                <a:endParaRPr lang="en-US" sz="1800" i="1" kern="0" dirty="0" smtClean="0">
                  <a:latin typeface="Cambria Math" panose="02040503050406030204" pitchFamily="18" charset="0"/>
                </a:endParaRPr>
              </a:p>
              <a:p>
                <a:pPr marL="0" indent="0" algn="ctr">
                  <a:buFontTx/>
                  <a:buNone/>
                </a:pPr>
                <a:endParaRPr lang="en-US" sz="1800" i="1" kern="0" dirty="0">
                  <a:latin typeface="Cambria Math" panose="02040503050406030204" pitchFamily="18" charset="0"/>
                </a:endParaRPr>
              </a:p>
              <a:p>
                <a:pPr marL="0" indent="0" algn="ctr">
                  <a:buFontTx/>
                  <a:buNone/>
                </a:pPr>
                <a14:m>
                  <m:oMath xmlns:m="http://schemas.openxmlformats.org/officeDocument/2006/math">
                    <m:r>
                      <a:rPr lang="en-US" sz="1800" i="1" kern="0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1800" i="1" kern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i="1" kern="0" smtClean="0">
                        <a:latin typeface="Cambria Math" panose="02040503050406030204" pitchFamily="18" charset="0"/>
                      </a:rPr>
                      <m:t>𝑈𝑆</m:t>
                    </m:r>
                    <m:sSup>
                      <m:sSupPr>
                        <m:ctrlPr>
                          <a:rPr lang="en-US" sz="1800" i="1" kern="0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sz="1800" i="1" kern="0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sz="1800" i="1" kern="0" smtClean="0">
                            <a:latin typeface="Cambria Math" panose="02040503050406030204" pitchFamily="18" charset="0"/>
                          </a:rPr>
                          <m:t>†</m:t>
                        </m:r>
                      </m:sup>
                    </m:sSup>
                    <m:r>
                      <a:rPr lang="en-US" sz="1800" i="1" kern="0" smtClean="0">
                        <a:latin typeface="Cambria Math" panose="02040503050406030204" pitchFamily="18" charset="0"/>
                      </a:rPr>
                      <m:t>=  </m:t>
                    </m:r>
                    <m:d>
                      <m:dPr>
                        <m:ctrlPr>
                          <a:rPr lang="en-US" sz="1800" i="1" kern="0" smtClean="0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800" i="1" kern="0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</m:m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800" i="1" kern="0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</m:m>
                        <m:r>
                          <a:rPr lang="en-US" sz="1800" i="1" kern="0" smtClean="0">
                            <a:latin typeface="Cambria Math" panose="02040503050406030204" pitchFamily="18" charset="0"/>
                          </a:rPr>
                          <m:t>…</m:t>
                        </m:r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800" i="1" kern="0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</m:m>
                      </m:e>
                    </m:d>
                    <m:r>
                      <a:rPr lang="en-US" sz="1800" i="1" kern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i="1" kern="0" smtClean="0">
                        <a:latin typeface="Cambria Math"/>
                        <a:ea typeface="Cambria Math"/>
                      </a:rPr>
                      <m:t>=&gt;</m:t>
                    </m:r>
                    <m:d>
                      <m:dPr>
                        <m:ctrlPr>
                          <a:rPr lang="en-US" sz="1800" i="1" kern="0" smtClean="0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800" i="1" kern="0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</m:m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800" i="1" kern="0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</m:m>
                        <m:r>
                          <a:rPr lang="en-US" sz="1800" i="1" kern="0" smtClean="0">
                            <a:latin typeface="Cambria Math" panose="02040503050406030204" pitchFamily="18" charset="0"/>
                          </a:rPr>
                          <m:t>…</m:t>
                        </m:r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1800" i="1" kern="0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</m:mr>
                        </m:m>
                      </m:e>
                    </m:d>
                    <m:r>
                      <a:rPr lang="en-US" sz="1800" i="1" kern="0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sz="1800" i="1" kern="0" smtClean="0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1800" i="1" kern="0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1800" i="1" kern="0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d>
                      <m:dPr>
                        <m:ctrlPr>
                          <a:rPr lang="en-US" sz="1800" i="1" kern="0" smtClean="0">
                            <a:latin typeface="Cambria Math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eqArr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sz="1800" i="1" kern="0" smtClean="0">
                                    <a:latin typeface="Cambria Math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sSub>
                                    <m:sSubPr>
                                      <m:ctrlPr>
                                        <a:rPr lang="en-US" sz="1800" i="1" kern="0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i="1" kern="0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1800" i="1" kern="0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mr>
                            </m:m>
                          </m:e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sz="1800" i="1" kern="0" smtClean="0">
                                    <a:latin typeface="Cambria Math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sSub>
                                    <m:sSubPr>
                                      <m:ctrlPr>
                                        <a:rPr lang="en-US" sz="1800" i="1" kern="0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i="1" kern="0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1800" i="1" kern="0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mr>
                            </m:m>
                          </m:e>
                          <m:e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</a:rPr>
                              <m:t>⋮</m:t>
                            </m:r>
                          </m:e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sz="1800" i="1" kern="0" smtClean="0">
                                    <a:latin typeface="Cambria Math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sSub>
                                    <m:sSubPr>
                                      <m:ctrlPr>
                                        <a:rPr lang="en-US" sz="1800" i="1" kern="0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800" i="1" kern="0" smtClean="0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1800" i="1" kern="0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e>
                                  <m:r>
                                    <a:rPr lang="en-US" sz="1800" i="1" kern="0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mr>
                            </m:m>
                          </m:e>
                        </m:eqArr>
                      </m:e>
                    </m:d>
                    <m:r>
                      <a:rPr lang="en-US" sz="1800" i="1" kern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kern="0" dirty="0" smtClean="0"/>
                  <a:t> </a:t>
                </a:r>
              </a:p>
              <a:p>
                <a:pPr marL="0" indent="0" algn="ctr">
                  <a:buFont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kern="0" smtClean="0">
                              <a:latin typeface="Cambria Math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1800" i="1" kern="0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 kern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800" i="1" kern="0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1800" i="1" kern="0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1800" i="1" kern="0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1800" i="1" kern="0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1800" i="1" kern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 kern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1800" i="1" kern="0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1800" i="1" kern="0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1800" i="1" kern="0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1800" i="1" kern="0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l-GR" sz="1800" i="1" kern="0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800" i="1" kern="0" smtClean="0"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  <m:sub>
                          <m:r>
                            <a:rPr lang="en-US" sz="1800" i="1" kern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800" i="1" kern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 kern="0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sz="1800" kern="0" dirty="0" smtClean="0"/>
              </a:p>
              <a:p>
                <a:pPr marL="0" indent="0" algn="ctr">
                  <a:buFontTx/>
                  <a:buNone/>
                </a:pPr>
                <a:endParaRPr lang="en-US" sz="1800" kern="0" dirty="0" smtClean="0"/>
              </a:p>
              <a:p>
                <a:pPr marL="0" indent="0" algn="ctr">
                  <a:buFontTx/>
                  <a:buNone/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sz="1800" i="1" kern="0" smtClea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kern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</a:rPr>
                              <m:t>+ </m:t>
                            </m:r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func>
                    <m:r>
                      <a:rPr lang="en-US" sz="1800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1800" i="1" kern="0" smtClea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kern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</m:e>
                        </m:d>
                        <m:func>
                          <m:funcPr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1800" kern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sz="1800" i="1" kern="0" smtClean="0">
                                    <a:latin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sz="1800" i="1" kern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sz="1800" i="1" kern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+</m:t>
                            </m:r>
                          </m:e>
                        </m:func>
                      </m:e>
                    </m:func>
                  </m:oMath>
                </a14:m>
                <a:r>
                  <a:rPr lang="en-US" sz="1800" kern="0" dirty="0" smtClean="0"/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800" i="1" kern="0" smtClea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kern="0" smtClea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</m:e>
                        </m:d>
                      </m:e>
                    </m:func>
                    <m:func>
                      <m:funcPr>
                        <m:ctrlPr>
                          <a:rPr lang="en-US" sz="1800" i="1" kern="0" smtClea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kern="0" smtClea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ctrlPr>
                              <a:rPr lang="en-US" sz="1800" i="1" kern="0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en-US" sz="1800" i="1" kern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func>
                  </m:oMath>
                </a14:m>
                <a:endParaRPr lang="en-US" sz="1800" kern="0" dirty="0" smtClean="0"/>
              </a:p>
              <a:p>
                <a:pPr marL="0" indent="0" algn="ctr">
                  <a:buFontTx/>
                  <a:buNone/>
                </a:pPr>
                <a:endParaRPr lang="en-US" sz="1800" kern="0" dirty="0" smtClean="0"/>
              </a:p>
              <a:p>
                <a:pPr marL="0" indent="0" algn="ctr">
                  <a:buFontTx/>
                  <a:buNone/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sz="1800" i="1" ker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kern="0" smtClean="0">
                            <a:latin typeface="Cambria Math"/>
                          </a:rPr>
                          <m:t>f</m:t>
                        </m:r>
                        <m:d>
                          <m:dPr>
                            <m:ctrlPr>
                              <a:rPr lang="en-US" sz="1800" b="0" i="1" kern="0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l-GR" sz="1800" b="0" i="1" kern="0" smtClean="0">
                                <a:latin typeface="Cambria Math"/>
                                <a:ea typeface="Cambria Math"/>
                              </a:rPr>
                              <m:t>θ</m:t>
                            </m:r>
                            <m:r>
                              <a:rPr lang="en-US" sz="1800" b="0" i="0" kern="0" smtClean="0">
                                <a:latin typeface="Cambria Math"/>
                                <a:ea typeface="Cambria Math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el-GR" sz="1800" b="0" i="1" kern="0" smtClean="0">
                                <a:latin typeface="Cambria Math"/>
                                <a:ea typeface="Cambria Math"/>
                              </a:rPr>
                              <m:t>φ</m:t>
                            </m:r>
                          </m:e>
                        </m:d>
                        <m:r>
                          <a:rPr lang="en-US" sz="1800" b="0" i="0" kern="0" smtClean="0"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800" ker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sz="1800" i="1" ker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1800" i="1" ker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800" i="1" ker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  <m:r>
                              <a:rPr lang="en-US" sz="1800" i="1" kern="0">
                                <a:latin typeface="Cambria Math" panose="02040503050406030204" pitchFamily="18" charset="0"/>
                              </a:rPr>
                              <m:t>+ </m:t>
                            </m:r>
                            <m:r>
                              <a:rPr lang="en-US" sz="1800" i="1" ker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en-US" sz="1800" i="1" ker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func>
                    <m:r>
                      <a:rPr lang="en-US" sz="1800" i="1" ker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1800" i="1" ker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kern="0">
                            <a:latin typeface="Cambria Math"/>
                          </a:rPr>
                          <m:t>f</m:t>
                        </m:r>
                        <m:d>
                          <m:dPr>
                            <m:ctrlPr>
                              <a:rPr lang="en-US" sz="1800" i="1" ker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l-GR" sz="1800" i="1" kern="0">
                                <a:latin typeface="Cambria Math"/>
                                <a:ea typeface="Cambria Math"/>
                              </a:rPr>
                              <m:t>θ</m:t>
                            </m:r>
                            <m:r>
                              <a:rPr lang="en-US" sz="1800" kern="0">
                                <a:latin typeface="Cambria Math"/>
                                <a:ea typeface="Cambria Math"/>
                              </a:rPr>
                              <m:t>,</m:t>
                            </m:r>
                            <m:r>
                              <m:rPr>
                                <m:sty m:val="p"/>
                              </m:rPr>
                              <a:rPr lang="el-GR" sz="1800" i="1" kern="0">
                                <a:latin typeface="Cambria Math"/>
                                <a:ea typeface="Cambria Math"/>
                              </a:rPr>
                              <m:t>φ</m:t>
                            </m:r>
                          </m:e>
                        </m:d>
                        <m:r>
                          <a:rPr lang="en-US" sz="1800" b="0" i="0" kern="0" smtClean="0">
                            <a:latin typeface="Cambria Math"/>
                            <a:ea typeface="Cambria Math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800" ker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sz="1800" i="1" ker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1800" i="1" ker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800" i="1" ker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</m:e>
                        </m:d>
                        <m:func>
                          <m:funcPr>
                            <m:ctrlPr>
                              <a:rPr lang="en-US" sz="1800" i="1" kern="0">
                                <a:latin typeface="Cambria Math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1800" ker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sz="1800" i="1" kern="0">
                                    <a:latin typeface="Cambria Math"/>
                                  </a:rPr>
                                </m:ctrlPr>
                              </m:dPr>
                              <m:e>
                                <m:r>
                                  <a:rPr lang="en-US" sz="1800" i="1" ker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𝜔</m:t>
                                </m:r>
                                <m:r>
                                  <a:rPr lang="en-US" sz="1800" i="1" ker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  <m:r>
                              <a:rPr lang="en-US" sz="1800" i="1" ker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+</m:t>
                            </m:r>
                          </m:e>
                        </m:func>
                      </m:e>
                    </m:func>
                  </m:oMath>
                </a14:m>
                <a:r>
                  <a:rPr lang="en-US" sz="1800" kern="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kern="0">
                        <a:latin typeface="Cambria Math"/>
                      </a:rPr>
                      <m:t>f</m:t>
                    </m:r>
                    <m:d>
                      <m:dPr>
                        <m:ctrlPr>
                          <a:rPr lang="en-US" sz="1800" i="1" kern="0">
                            <a:latin typeface="Cambria Math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sz="1800" i="1" kern="0">
                            <a:latin typeface="Cambria Math"/>
                            <a:ea typeface="Cambria Math"/>
                          </a:rPr>
                          <m:t>θ</m:t>
                        </m:r>
                        <m:r>
                          <a:rPr lang="en-US" sz="1800" kern="0">
                            <a:latin typeface="Cambria Math"/>
                            <a:ea typeface="Cambria Math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l-GR" sz="1800" i="1" kern="0">
                            <a:latin typeface="Cambria Math"/>
                            <a:ea typeface="Cambria Math"/>
                          </a:rPr>
                          <m:t>φ</m:t>
                        </m:r>
                      </m:e>
                    </m:d>
                    <m:r>
                      <a:rPr lang="el-GR" sz="1800" i="1" kern="0">
                        <a:latin typeface="Cambria Math"/>
                        <a:ea typeface="Cambria Math"/>
                      </a:rPr>
                      <m:t> </m:t>
                    </m:r>
                    <m:func>
                      <m:funcPr>
                        <m:ctrlPr>
                          <a:rPr lang="en-US" sz="1800" i="1" ker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ker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ctrlPr>
                              <a:rPr lang="en-US" sz="1800" i="1" ker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1800" i="1" ker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1800" i="1" ker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</m:e>
                        </m:d>
                      </m:e>
                    </m:func>
                    <m:func>
                      <m:funcPr>
                        <m:ctrlPr>
                          <a:rPr lang="en-US" sz="1800" i="1" ker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kern="0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ctrlPr>
                              <a:rPr lang="en-US" sz="1800" i="1" ker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1800" i="1" ker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en-US" sz="1800" i="1" ker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func>
                  </m:oMath>
                </a14:m>
                <a:endParaRPr lang="en-US" sz="1800" kern="0" dirty="0" smtClean="0"/>
              </a:p>
              <a:p>
                <a:pPr marL="0" indent="0" algn="ctr">
                  <a:buFontTx/>
                  <a:buNone/>
                </a:pPr>
                <a:endParaRPr lang="en-US" sz="1800" kern="0" dirty="0"/>
              </a:p>
            </p:txBody>
          </p:sp>
        </mc:Choice>
        <mc:Fallback xmlns="">
          <p:sp>
            <p:nvSpPr>
              <p:cNvPr id="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0" y="2057400"/>
                <a:ext cx="9144000" cy="4351338"/>
              </a:xfrm>
              <a:prstGeom prst="rect">
                <a:avLst/>
              </a:prstGeom>
              <a:blipFill rotWithShape="1">
                <a:blip r:embed="rId2"/>
                <a:stretch>
                  <a:fillRect t="-842" b="-6311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000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ustom Design">
  <a:themeElements>
    <a:clrScheme name="1_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Custom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20055</TotalTime>
  <Words>1875</Words>
  <Application>Microsoft Office PowerPoint</Application>
  <PresentationFormat>On-screen Show (4:3)</PresentationFormat>
  <Paragraphs>384</Paragraphs>
  <Slides>30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1_Custom Design</vt:lpstr>
      <vt:lpstr>Investigation of MHD Mode Structure in Shaped HBT-EP Plasmas</vt:lpstr>
      <vt:lpstr>Outline</vt:lpstr>
      <vt:lpstr>Outline</vt:lpstr>
      <vt:lpstr>Introduction - Motivation</vt:lpstr>
      <vt:lpstr>Introduction - Motivation</vt:lpstr>
      <vt:lpstr>Introduction – HBT-EP Capabilities</vt:lpstr>
      <vt:lpstr>Introduction – HBT-EP Capabilities</vt:lpstr>
      <vt:lpstr>Introduction – Data Acquisition</vt:lpstr>
      <vt:lpstr>Biorthogonal Decomposition (BD)</vt:lpstr>
      <vt:lpstr>Introduction – Analysis Procedures Biorthogonal Decomposition</vt:lpstr>
      <vt:lpstr>Introduction – Analysis Procedures</vt:lpstr>
      <vt:lpstr>Introduction – Analysis Procedures</vt:lpstr>
      <vt:lpstr>Introduction – Analysis</vt:lpstr>
      <vt:lpstr>Outline</vt:lpstr>
      <vt:lpstr>New Challenges – Plasma Sensor Coupling</vt:lpstr>
      <vt:lpstr>New Challenges – Plasma Sensor Coupling</vt:lpstr>
      <vt:lpstr>New Challenges</vt:lpstr>
      <vt:lpstr>Outline</vt:lpstr>
      <vt:lpstr>Proposed Research</vt:lpstr>
      <vt:lpstr>Proposed Research – Shot Development</vt:lpstr>
      <vt:lpstr>Proposed Research – Natural Modes</vt:lpstr>
      <vt:lpstr>Proposed Research - RMPs</vt:lpstr>
      <vt:lpstr>Proposed Research – Workflow/Timeline</vt:lpstr>
      <vt:lpstr>Outline</vt:lpstr>
      <vt:lpstr>Initial Results</vt:lpstr>
      <vt:lpstr>Initial Results</vt:lpstr>
      <vt:lpstr>Initial Results – RMP Response</vt:lpstr>
      <vt:lpstr>Outline</vt:lpstr>
      <vt:lpstr>Summary</vt:lpstr>
      <vt:lpstr>Introduction – Analysis procedures</vt:lpstr>
    </vt:vector>
  </TitlesOfParts>
  <Company>Rensselaer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 of recent progress implementing the new HBT-EP wall and control system</dc:title>
  <dc:creator>Jeff Levesque</dc:creator>
  <cp:lastModifiedBy>Byrne</cp:lastModifiedBy>
  <cp:revision>352</cp:revision>
  <dcterms:created xsi:type="dcterms:W3CDTF">2010-03-11T23:33:28Z</dcterms:created>
  <dcterms:modified xsi:type="dcterms:W3CDTF">2015-04-10T12:16:16Z</dcterms:modified>
</cp:coreProperties>
</file>

<file path=docProps/thumbnail.jpeg>
</file>